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69" r:id="rId3"/>
    <p:sldId id="258" r:id="rId4"/>
    <p:sldId id="272" r:id="rId5"/>
    <p:sldId id="263" r:id="rId6"/>
    <p:sldId id="261" r:id="rId7"/>
    <p:sldId id="351" r:id="rId8"/>
    <p:sldId id="273" r:id="rId9"/>
    <p:sldId id="349" r:id="rId10"/>
    <p:sldId id="350" r:id="rId11"/>
    <p:sldId id="354" r:id="rId12"/>
    <p:sldId id="355" r:id="rId13"/>
    <p:sldId id="264" r:id="rId14"/>
    <p:sldId id="265" r:id="rId15"/>
    <p:sldId id="266" r:id="rId16"/>
    <p:sldId id="267" r:id="rId17"/>
    <p:sldId id="268" r:id="rId18"/>
    <p:sldId id="301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E03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2B65D4C-CEFF-4473-A80F-77538722AA78}" type="datetime9">
              <a:rPr lang="ru-RU"/>
              <a:pPr>
                <a:defRPr/>
              </a:pPr>
              <a:t>19.12.2015 18:20:15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96C034C-CDA7-4184-AAFC-EA30297602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D5D5BC2-546C-4AA8-9820-31C05FD02862}" type="datetime9">
              <a:rPr lang="ru-RU"/>
              <a:pPr>
                <a:defRPr/>
              </a:pPr>
              <a:t>19.12.2015 18:20:13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3F7C678-35F1-42AB-A476-2907E8EC40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FA81716-E8A6-4EA8-8698-B034F41FE67D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E5E21-2D73-411A-93DE-E9076534C70A}" type="datetime1">
              <a:rPr lang="ru-RU"/>
              <a:pPr>
                <a:defRPr/>
              </a:pPr>
              <a:t>19.12.2015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A3AF9-6EDA-4035-B72A-F29FD3B85B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BE40B9-85AF-4E1D-A71D-53FBD1C85104}" type="datetime1">
              <a:rPr lang="ru-RU"/>
              <a:pPr>
                <a:defRPr/>
              </a:pPr>
              <a:t>19.12.2015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DC4F5-6426-4CDD-99C9-9E9E00549A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C96265-D316-40A2-8FF1-4ABAB475D8E6}" type="datetime1">
              <a:rPr lang="ru-RU"/>
              <a:pPr>
                <a:defRPr/>
              </a:pPr>
              <a:t>19.12.2015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2E5A3-9F16-4F6E-A02E-F25C9D491E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7FD745-0542-4C6B-B87E-697D288B8536}" type="datetime1">
              <a:rPr lang="ru-RU"/>
              <a:pPr>
                <a:defRPr/>
              </a:pPr>
              <a:t>19.12.2015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A0509A-477B-445D-B32D-BA11807B43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2709A4-E0F5-4773-9045-C4DCA0630262}" type="datetime1">
              <a:rPr lang="ru-RU"/>
              <a:pPr>
                <a:defRPr/>
              </a:pPr>
              <a:t>19.12.2015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3F59E-116F-4BE2-A748-2E546DC801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26C7A7-2279-49D4-A923-21DFF8124409}" type="datetime1">
              <a:rPr lang="ru-RU"/>
              <a:pPr>
                <a:defRPr/>
              </a:pPr>
              <a:t>19.12.2015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13E14E-594D-445B-9BD9-E0E0CBDFC0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875C1A-E349-455D-BFE3-BF6ECD72DC58}" type="datetime1">
              <a:rPr lang="ru-RU"/>
              <a:pPr>
                <a:defRPr/>
              </a:pPr>
              <a:t>19.12.2015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C22FE-D7ED-4D55-A6D2-14A384AB57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6B92EE-0C39-40B7-B13B-B515D406E0F7}" type="datetime1">
              <a:rPr lang="ru-RU"/>
              <a:pPr>
                <a:defRPr/>
              </a:pPr>
              <a:t>19.12.2015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4F186-921C-4BC9-B275-98C6AC7D3E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3A66B-C6F3-45BE-81D3-7F864D3FE903}" type="datetime1">
              <a:rPr lang="ru-RU"/>
              <a:pPr>
                <a:defRPr/>
              </a:pPr>
              <a:t>19.12.2015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E488A-53E9-432B-BDAB-8AC19B570B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63BE41-C3D2-4D77-A6BF-796505127E18}" type="datetime1">
              <a:rPr lang="ru-RU"/>
              <a:pPr>
                <a:defRPr/>
              </a:pPr>
              <a:t>19.12.2015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0CD3B-34A8-4020-A02A-211FFB0C89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CDF6D-284E-4362-9EFA-384D85B4B441}" type="datetime1">
              <a:rPr lang="ru-RU"/>
              <a:pPr>
                <a:defRPr/>
              </a:pPr>
              <a:t>19.12.2015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1276BD-AA53-480E-A1D2-22B739A0B5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C7E557-3DFB-449B-9D5A-E11B20BB1B81}" type="datetime1">
              <a:rPr lang="ru-RU"/>
              <a:pPr>
                <a:defRPr/>
              </a:pPr>
              <a:t>19.12.2015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60F1C4-E020-4741-80E6-DD3E24E4F3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EB2CD0B-537F-48EC-8869-A3D95AEF71B2}" type="datetime1">
              <a:rPr lang="ru-RU"/>
              <a:pPr>
                <a:defRPr/>
              </a:pPr>
              <a:t>19.12.2015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801D3BD-5E79-40AF-95E3-F4B802C255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33.jpeg"/><Relationship Id="rId7" Type="http://schemas.openxmlformats.org/officeDocument/2006/relationships/slide" Target="slide3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image" Target="../media/image5.jpeg"/><Relationship Id="rId7" Type="http://schemas.openxmlformats.org/officeDocument/2006/relationships/slide" Target="slide13.xml"/><Relationship Id="rId12" Type="http://schemas.openxmlformats.org/officeDocument/2006/relationships/slide" Target="slide11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0" Type="http://schemas.openxmlformats.org/officeDocument/2006/relationships/slide" Target="slide8.xml"/><Relationship Id="rId4" Type="http://schemas.openxmlformats.org/officeDocument/2006/relationships/slide" Target="slide5.xml"/><Relationship Id="rId9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8.jpeg"/><Relationship Id="rId7" Type="http://schemas.openxmlformats.org/officeDocument/2006/relationships/image" Target="../media/image1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slide" Target="slide3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9.jpeg"/><Relationship Id="rId7" Type="http://schemas.openxmlformats.org/officeDocument/2006/relationships/image" Target="../media/image15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0.jpeg"/><Relationship Id="rId10" Type="http://schemas.openxmlformats.org/officeDocument/2006/relationships/image" Target="../media/image18.jpeg"/><Relationship Id="rId4" Type="http://schemas.openxmlformats.org/officeDocument/2006/relationships/slide" Target="slide3.xml"/><Relationship Id="rId9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11" Type="http://schemas.openxmlformats.org/officeDocument/2006/relationships/image" Target="../media/image5.jpeg"/><Relationship Id="rId5" Type="http://schemas.openxmlformats.org/officeDocument/2006/relationships/image" Target="../media/image22.jpeg"/><Relationship Id="rId10" Type="http://schemas.openxmlformats.org/officeDocument/2006/relationships/slide" Target="slide4.xml"/><Relationship Id="rId4" Type="http://schemas.openxmlformats.org/officeDocument/2006/relationships/image" Target="../media/image21.jpeg"/><Relationship Id="rId9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10.jpeg"/><Relationship Id="rId7" Type="http://schemas.openxmlformats.org/officeDocument/2006/relationships/image" Target="../media/image28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image" Target="../media/image29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image" Target="../media/image30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0" y="1196752"/>
            <a:ext cx="4789040" cy="1728192"/>
          </a:xfrm>
        </p:spPr>
        <p:txBody>
          <a:bodyPr/>
          <a:lstStyle/>
          <a:p>
            <a:r>
              <a:rPr lang="ru-RU" sz="5400" b="1" dirty="0" smtClean="0">
                <a:latin typeface="Monotype Corsiva" pitchFamily="66" charset="0"/>
              </a:rPr>
              <a:t>В мире сказок А.С.Пушкина</a:t>
            </a:r>
          </a:p>
        </p:txBody>
      </p:sp>
      <p:pic>
        <p:nvPicPr>
          <p:cNvPr id="2051" name="Picture 2" descr="H:\Documents and Settings\Aida\Рабочий стол\клипарты рамки фончики\kniga3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052736"/>
            <a:ext cx="4095750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File0212_"/>
          <p:cNvPicPr>
            <a:picLocks noChangeAspect="1" noChangeArrowheads="1"/>
          </p:cNvPicPr>
          <p:nvPr/>
        </p:nvPicPr>
        <p:blipFill>
          <a:blip r:embed="rId4" cstate="print">
            <a:lum bright="-6000"/>
          </a:blip>
          <a:srcRect/>
          <a:stretch>
            <a:fillRect/>
          </a:stretch>
        </p:blipFill>
        <p:spPr>
          <a:xfrm>
            <a:off x="650658" y="3003140"/>
            <a:ext cx="1655762" cy="227253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63BE41-C3D2-4D77-A6BF-796505127E18}" type="datetime1">
              <a:rPr lang="ru-RU" smtClean="0"/>
              <a:pPr>
                <a:defRPr/>
              </a:pPr>
              <a:t>19.12.2015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720CD3B-34A8-4020-A02A-211FFB0C8918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43808" y="2852936"/>
            <a:ext cx="571504" cy="50006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419872" y="2852936"/>
            <a:ext cx="571504" cy="50006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300192" y="2852936"/>
            <a:ext cx="571504" cy="50006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724128" y="2852936"/>
            <a:ext cx="571504" cy="50006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148064" y="2852936"/>
            <a:ext cx="571504" cy="50006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Ш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572000" y="2852936"/>
            <a:ext cx="571504" cy="50006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95936" y="2852936"/>
            <a:ext cx="571504" cy="50006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843808" y="2852936"/>
            <a:ext cx="571504" cy="50006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3" descr="File0212_"/>
          <p:cNvPicPr>
            <a:picLocks noChangeAspect="1" noChangeArrowheads="1"/>
          </p:cNvPicPr>
          <p:nvPr/>
        </p:nvPicPr>
        <p:blipFill>
          <a:blip r:embed="rId2" cstate="print">
            <a:lum bright="-6000"/>
          </a:blip>
          <a:srcRect/>
          <a:stretch>
            <a:fillRect/>
          </a:stretch>
        </p:blipFill>
        <p:spPr>
          <a:xfrm>
            <a:off x="179512" y="620688"/>
            <a:ext cx="720080" cy="98831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3" name="Picture 6" descr="C:\Users\Admin\Desktop\для презентации\сказки пушкина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620688"/>
            <a:ext cx="666582" cy="91655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sp>
        <p:nvSpPr>
          <p:cNvPr id="14" name="TextBox 13"/>
          <p:cNvSpPr txBox="1"/>
          <p:nvPr/>
        </p:nvSpPr>
        <p:spPr>
          <a:xfrm>
            <a:off x="0" y="645333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Для получения ответа нажмите на портрет А.С.Пушкина.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1520" y="4653136"/>
            <a:ext cx="8658225" cy="170973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296345" y="4800774"/>
            <a:ext cx="414338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Е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533258" y="5300836"/>
            <a:ext cx="414337" cy="414338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Д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725095" y="4800774"/>
            <a:ext cx="414338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0000"/>
                </a:solidFill>
                <a:latin typeface="Bookman Old Style" pitchFamily="18" charset="0"/>
              </a:rPr>
              <a:t>Г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017070" y="4800774"/>
            <a:ext cx="412750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0000"/>
                </a:solidFill>
                <a:latin typeface="Bookman Old Style" pitchFamily="18" charset="0"/>
              </a:rPr>
              <a:t>Н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5448995" y="4800774"/>
            <a:ext cx="414338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Ш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6171308" y="4800774"/>
            <a:ext cx="414337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Щ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885683" y="4800774"/>
            <a:ext cx="414337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З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7609583" y="4800774"/>
            <a:ext cx="414337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Х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577208" y="4800774"/>
            <a:ext cx="412750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К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1856483" y="4800774"/>
            <a:ext cx="414337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У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1137345" y="4800774"/>
            <a:ext cx="412750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Ц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416620" y="4800774"/>
            <a:ext cx="414338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Й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8328720" y="4800774"/>
            <a:ext cx="414338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Ъ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4372670" y="5300836"/>
            <a:ext cx="414338" cy="412750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Р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5093395" y="5300836"/>
            <a:ext cx="414338" cy="412750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О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5812533" y="5300836"/>
            <a:ext cx="414337" cy="412750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Л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7252395" y="5300836"/>
            <a:ext cx="414338" cy="412750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Ж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7973120" y="5300836"/>
            <a:ext cx="414338" cy="412750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Э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3653533" y="5300836"/>
            <a:ext cx="412750" cy="412750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П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2932808" y="5300836"/>
            <a:ext cx="414337" cy="412750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А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2213670" y="5300836"/>
            <a:ext cx="412750" cy="412750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В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1492945" y="5300836"/>
            <a:ext cx="414338" cy="412750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Ы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772220" y="5300836"/>
            <a:ext cx="414338" cy="412750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Ф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1137345" y="5800899"/>
            <a:ext cx="412750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Я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1856483" y="5800899"/>
            <a:ext cx="414337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Ч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2577208" y="5800899"/>
            <a:ext cx="412750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С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4017070" y="5800899"/>
            <a:ext cx="412750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И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3296345" y="5800899"/>
            <a:ext cx="414338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М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6885683" y="5800899"/>
            <a:ext cx="414337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Ю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72895" y="5800899"/>
            <a:ext cx="414338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Б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5448995" y="5800899"/>
            <a:ext cx="414338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Ь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4729858" y="5800899"/>
            <a:ext cx="414337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Т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7668344" y="5805264"/>
            <a:ext cx="414337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Ё</a:t>
            </a: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3419872" y="2852936"/>
            <a:ext cx="571504" cy="50006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3995936" y="2852936"/>
            <a:ext cx="571504" cy="50006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4572000" y="2852936"/>
            <a:ext cx="571504" cy="50006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5148064" y="2852936"/>
            <a:ext cx="571504" cy="50006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5724128" y="2852936"/>
            <a:ext cx="571504" cy="50006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300192" y="2852936"/>
            <a:ext cx="571504" cy="50006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Блок-схема: перфолента 55"/>
          <p:cNvSpPr/>
          <p:nvPr/>
        </p:nvSpPr>
        <p:spPr>
          <a:xfrm>
            <a:off x="2771800" y="836712"/>
            <a:ext cx="5760640" cy="1368152"/>
          </a:xfrm>
          <a:prstGeom prst="flowChartPunchedTap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Кто был верным сторожем царя </a:t>
            </a:r>
            <a:r>
              <a:rPr lang="ru-RU" sz="3200" b="1" dirty="0" err="1" smtClean="0">
                <a:solidFill>
                  <a:srgbClr val="C00000"/>
                </a:solidFill>
              </a:rPr>
              <a:t>Дадона</a:t>
            </a:r>
            <a:r>
              <a:rPr lang="ru-RU" sz="3200" b="1" dirty="0" smtClean="0">
                <a:solidFill>
                  <a:srgbClr val="C00000"/>
                </a:solidFill>
              </a:rPr>
              <a:t>?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57" name="Picture 4" descr="ЗОЛОТОЙ ПЕТУХ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79214" y="1988840"/>
            <a:ext cx="2685381" cy="216024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7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1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5"/>
          <p:cNvSpPr>
            <a:spLocks noChangeArrowheads="1"/>
          </p:cNvSpPr>
          <p:nvPr/>
        </p:nvSpPr>
        <p:spPr bwMode="auto">
          <a:xfrm>
            <a:off x="1547813" y="1052939"/>
            <a:ext cx="691356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 i="1" dirty="0">
                <a:solidFill>
                  <a:srgbClr val="660033"/>
                </a:solidFill>
                <a:latin typeface="Bookman Old Style" pitchFamily="18" charset="0"/>
              </a:rPr>
              <a:t>Расположите по порядку </a:t>
            </a:r>
            <a:r>
              <a:rPr lang="ru-RU" sz="2400" b="1" i="1" dirty="0" smtClean="0">
                <a:solidFill>
                  <a:srgbClr val="660033"/>
                </a:solidFill>
                <a:latin typeface="Bookman Old Style" pitchFamily="18" charset="0"/>
              </a:rPr>
              <a:t>сюжет «Сказки </a:t>
            </a:r>
            <a:r>
              <a:rPr lang="ru-RU" sz="2400" b="1" i="1" dirty="0">
                <a:solidFill>
                  <a:srgbClr val="660033"/>
                </a:solidFill>
                <a:latin typeface="Bookman Old Style" pitchFamily="18" charset="0"/>
              </a:rPr>
              <a:t>о рыбаке и рыбке</a:t>
            </a:r>
            <a:r>
              <a:rPr lang="ru-RU" sz="2400" b="1" i="1" dirty="0" smtClean="0">
                <a:solidFill>
                  <a:srgbClr val="660033"/>
                </a:solidFill>
                <a:latin typeface="Bookman Old Style" pitchFamily="18" charset="0"/>
              </a:rPr>
              <a:t>»</a:t>
            </a:r>
            <a:endParaRPr lang="ru-RU" sz="2400" b="1" i="1" dirty="0">
              <a:solidFill>
                <a:srgbClr val="660033"/>
              </a:solidFill>
              <a:latin typeface="Bookman Old Style" pitchFamily="18" charset="0"/>
            </a:endParaRPr>
          </a:p>
        </p:txBody>
      </p:sp>
      <p:pic>
        <p:nvPicPr>
          <p:cNvPr id="3078" name="Picture 6" descr="deh6"/>
          <p:cNvPicPr>
            <a:picLocks noChangeAspect="1" noChangeArrowheads="1"/>
          </p:cNvPicPr>
          <p:nvPr/>
        </p:nvPicPr>
        <p:blipFill>
          <a:blip r:embed="rId2" cstate="print">
            <a:lum bright="-6000"/>
          </a:blip>
          <a:srcRect/>
          <a:stretch>
            <a:fillRect/>
          </a:stretch>
        </p:blipFill>
        <p:spPr bwMode="auto">
          <a:xfrm>
            <a:off x="5435600" y="4221163"/>
            <a:ext cx="2665413" cy="1800225"/>
          </a:xfrm>
          <a:prstGeom prst="rect">
            <a:avLst/>
          </a:prstGeom>
          <a:noFill/>
          <a:ln w="38100" cmpd="dbl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3079" name="Picture 7" descr="deh9"/>
          <p:cNvPicPr>
            <a:picLocks noChangeAspect="1" noChangeArrowheads="1"/>
          </p:cNvPicPr>
          <p:nvPr/>
        </p:nvPicPr>
        <p:blipFill>
          <a:blip r:embed="rId3" cstate="print">
            <a:lum bright="-6000"/>
          </a:blip>
          <a:srcRect/>
          <a:stretch>
            <a:fillRect/>
          </a:stretch>
        </p:blipFill>
        <p:spPr bwMode="auto">
          <a:xfrm>
            <a:off x="1547813" y="2276475"/>
            <a:ext cx="2665412" cy="1765300"/>
          </a:xfrm>
          <a:prstGeom prst="rect">
            <a:avLst/>
          </a:prstGeom>
          <a:noFill/>
          <a:ln w="38100" cmpd="dbl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3080" name="Picture 8" descr="deh12"/>
          <p:cNvPicPr>
            <a:picLocks noChangeAspect="1" noChangeArrowheads="1"/>
          </p:cNvPicPr>
          <p:nvPr/>
        </p:nvPicPr>
        <p:blipFill>
          <a:blip r:embed="rId4" cstate="print">
            <a:lum bright="-6000"/>
          </a:blip>
          <a:srcRect/>
          <a:stretch>
            <a:fillRect/>
          </a:stretch>
        </p:blipFill>
        <p:spPr bwMode="auto">
          <a:xfrm>
            <a:off x="5435600" y="2276475"/>
            <a:ext cx="2665413" cy="1797050"/>
          </a:xfrm>
          <a:prstGeom prst="rect">
            <a:avLst/>
          </a:prstGeom>
          <a:noFill/>
          <a:ln w="38100" cmpd="dbl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3085" name="Picture 13" descr="deh7"/>
          <p:cNvPicPr>
            <a:picLocks noChangeAspect="1" noChangeArrowheads="1"/>
          </p:cNvPicPr>
          <p:nvPr/>
        </p:nvPicPr>
        <p:blipFill>
          <a:blip r:embed="rId5" cstate="print">
            <a:lum bright="-6000"/>
          </a:blip>
          <a:srcRect/>
          <a:stretch>
            <a:fillRect/>
          </a:stretch>
        </p:blipFill>
        <p:spPr bwMode="auto">
          <a:xfrm>
            <a:off x="1547813" y="4221163"/>
            <a:ext cx="2663825" cy="1800225"/>
          </a:xfrm>
          <a:prstGeom prst="rect">
            <a:avLst/>
          </a:prstGeom>
          <a:noFill/>
          <a:ln w="38100" cmpd="dbl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3" name="Picture 3" descr="File0212_"/>
          <p:cNvPicPr>
            <a:picLocks noChangeAspect="1" noChangeArrowheads="1"/>
          </p:cNvPicPr>
          <p:nvPr/>
        </p:nvPicPr>
        <p:blipFill>
          <a:blip r:embed="rId6" cstate="print">
            <a:lum bright="-6000"/>
          </a:blip>
          <a:srcRect/>
          <a:stretch>
            <a:fillRect/>
          </a:stretch>
        </p:blipFill>
        <p:spPr>
          <a:xfrm>
            <a:off x="179512" y="620688"/>
            <a:ext cx="720080" cy="98831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4" name="Picture 6" descr="C:\Users\Admin\Desktop\для презентации\сказки пушкина.jp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43608" y="620688"/>
            <a:ext cx="666582" cy="91655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sp>
        <p:nvSpPr>
          <p:cNvPr id="15" name="TextBox 14"/>
          <p:cNvSpPr txBox="1"/>
          <p:nvPr/>
        </p:nvSpPr>
        <p:spPr>
          <a:xfrm>
            <a:off x="0" y="645333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Для получения ответа нажмите на портрет А.С.Пушкина.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226E-6 L -0.44097 -0.2829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" y="-14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.01318 L -0.43697 0.2810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" y="13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9 0.00764 L 0.42518 0.015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0.00046 L 0.42135 0.0048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63BE41-C3D2-4D77-A6BF-796505127E18}" type="datetime1">
              <a:rPr lang="ru-RU" smtClean="0"/>
              <a:pPr>
                <a:defRPr/>
              </a:pPr>
              <a:t>19.12.2015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720CD3B-34A8-4020-A02A-211FFB0C8918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187624" y="0"/>
            <a:ext cx="72651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Monotype Corsiva" pitchFamily="66" charset="0"/>
              </a:rPr>
              <a:t>Определите, где помощник, а где противники:</a:t>
            </a:r>
            <a:endParaRPr lang="ru-RU" sz="32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5" name="Picture 3" descr="File0212_"/>
          <p:cNvPicPr>
            <a:picLocks noChangeAspect="1" noChangeArrowheads="1"/>
          </p:cNvPicPr>
          <p:nvPr/>
        </p:nvPicPr>
        <p:blipFill>
          <a:blip r:embed="rId2" cstate="print">
            <a:lum bright="-6000"/>
          </a:blip>
          <a:srcRect/>
          <a:stretch>
            <a:fillRect/>
          </a:stretch>
        </p:blipFill>
        <p:spPr>
          <a:xfrm>
            <a:off x="179512" y="620688"/>
            <a:ext cx="720080" cy="98831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6" name="Picture 6" descr="C:\Users\Admin\Desktop\для презентации\сказки пушкина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620688"/>
            <a:ext cx="666582" cy="91655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sp>
        <p:nvSpPr>
          <p:cNvPr id="7" name="TextBox 6"/>
          <p:cNvSpPr txBox="1"/>
          <p:nvPr/>
        </p:nvSpPr>
        <p:spPr>
          <a:xfrm>
            <a:off x="0" y="645333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Для получения ответа нажмите на портрет А.С.Пушкина.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" name="Rectangle 5"/>
          <p:cNvSpPr txBox="1">
            <a:spLocks noChangeArrowheads="1"/>
          </p:cNvSpPr>
          <p:nvPr/>
        </p:nvSpPr>
        <p:spPr>
          <a:xfrm>
            <a:off x="395536" y="1844825"/>
            <a:ext cx="4038600" cy="5760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Помощники: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Rectangle 6"/>
          <p:cNvSpPr txBox="1">
            <a:spLocks noChangeArrowheads="1"/>
          </p:cNvSpPr>
          <p:nvPr/>
        </p:nvSpPr>
        <p:spPr>
          <a:xfrm>
            <a:off x="4716016" y="1844825"/>
            <a:ext cx="4038600" cy="5760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Противники: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1" i="1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sz="3200" b="1" i="1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sz="3200" b="1" i="1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sz="3200" b="1" i="1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AutoShape 21" descr="pero34"/>
          <p:cNvSpPr>
            <a:spLocks noChangeArrowheads="1"/>
          </p:cNvSpPr>
          <p:nvPr/>
        </p:nvSpPr>
        <p:spPr bwMode="auto">
          <a:xfrm>
            <a:off x="2699792" y="1196752"/>
            <a:ext cx="2232223" cy="432221"/>
          </a:xfrm>
          <a:prstGeom prst="hexagon">
            <a:avLst>
              <a:gd name="adj" fmla="val 60709"/>
              <a:gd name="vf" fmla="val 115470"/>
            </a:avLst>
          </a:prstGeom>
          <a:blipFill dpi="0" rotWithShape="1">
            <a:blip r:embed="rId5" cstate="print"/>
            <a:srcRect/>
            <a:stretch>
              <a:fillRect/>
            </a:stretch>
          </a:blipFill>
          <a:ln w="38100" cmpd="dbl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buNone/>
            </a:pPr>
            <a:r>
              <a:rPr lang="ru-RU" sz="2400" b="1" i="1" dirty="0" smtClean="0"/>
              <a:t>Бочка </a:t>
            </a:r>
            <a:endParaRPr lang="ru-RU" sz="2400" b="1" i="1" dirty="0"/>
          </a:p>
        </p:txBody>
      </p:sp>
      <p:sp>
        <p:nvSpPr>
          <p:cNvPr id="11" name="AutoShape 21" descr="pero34"/>
          <p:cNvSpPr>
            <a:spLocks noChangeArrowheads="1"/>
          </p:cNvSpPr>
          <p:nvPr/>
        </p:nvSpPr>
        <p:spPr bwMode="auto">
          <a:xfrm>
            <a:off x="6444208" y="980728"/>
            <a:ext cx="2232223" cy="432221"/>
          </a:xfrm>
          <a:prstGeom prst="hexagon">
            <a:avLst>
              <a:gd name="adj" fmla="val 60709"/>
              <a:gd name="vf" fmla="val 115470"/>
            </a:avLst>
          </a:prstGeom>
          <a:blipFill dpi="0" rotWithShape="1">
            <a:blip r:embed="rId5" cstate="print"/>
            <a:srcRect/>
            <a:stretch>
              <a:fillRect/>
            </a:stretch>
          </a:blipFill>
          <a:ln w="38100" cmpd="dbl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buNone/>
            </a:pPr>
            <a:r>
              <a:rPr lang="ru-RU" sz="2400" b="1" i="1" dirty="0" smtClean="0"/>
              <a:t>Золото</a:t>
            </a:r>
            <a:endParaRPr lang="ru-RU" sz="2400" b="1" i="1" dirty="0"/>
          </a:p>
        </p:txBody>
      </p:sp>
      <p:sp>
        <p:nvSpPr>
          <p:cNvPr id="12" name="AutoShape 21" descr="pero34"/>
          <p:cNvSpPr>
            <a:spLocks noChangeArrowheads="1"/>
          </p:cNvSpPr>
          <p:nvPr/>
        </p:nvSpPr>
        <p:spPr bwMode="auto">
          <a:xfrm>
            <a:off x="2987824" y="2564904"/>
            <a:ext cx="2232223" cy="432221"/>
          </a:xfrm>
          <a:prstGeom prst="hexagon">
            <a:avLst>
              <a:gd name="adj" fmla="val 60709"/>
              <a:gd name="vf" fmla="val 115470"/>
            </a:avLst>
          </a:prstGeom>
          <a:blipFill dpi="0" rotWithShape="1">
            <a:blip r:embed="rId5" cstate="print"/>
            <a:srcRect/>
            <a:stretch>
              <a:fillRect/>
            </a:stretch>
          </a:blipFill>
          <a:ln w="38100" cmpd="dbl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ru-RU" sz="2400" b="1" i="1" dirty="0" smtClean="0"/>
              <a:t>Ветер</a:t>
            </a:r>
            <a:endParaRPr lang="ru-RU" sz="2400" dirty="0"/>
          </a:p>
        </p:txBody>
      </p:sp>
      <p:sp>
        <p:nvSpPr>
          <p:cNvPr id="13" name="AutoShape 21" descr="pero34"/>
          <p:cNvSpPr>
            <a:spLocks noChangeArrowheads="1"/>
          </p:cNvSpPr>
          <p:nvPr/>
        </p:nvSpPr>
        <p:spPr bwMode="auto">
          <a:xfrm>
            <a:off x="6084168" y="2708920"/>
            <a:ext cx="2232223" cy="432221"/>
          </a:xfrm>
          <a:prstGeom prst="hexagon">
            <a:avLst>
              <a:gd name="adj" fmla="val 60709"/>
              <a:gd name="vf" fmla="val 115470"/>
            </a:avLst>
          </a:prstGeom>
          <a:blipFill dpi="0" rotWithShape="1">
            <a:blip r:embed="rId5" cstate="print"/>
            <a:srcRect/>
            <a:stretch>
              <a:fillRect/>
            </a:stretch>
          </a:blipFill>
          <a:ln w="38100" cmpd="dbl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ru-RU" sz="2400" b="1" i="1" dirty="0" smtClean="0"/>
              <a:t>Петушок</a:t>
            </a:r>
            <a:endParaRPr lang="ru-RU" sz="2400" dirty="0"/>
          </a:p>
        </p:txBody>
      </p:sp>
      <p:sp>
        <p:nvSpPr>
          <p:cNvPr id="14" name="AutoShape 21" descr="pero34"/>
          <p:cNvSpPr>
            <a:spLocks noChangeArrowheads="1"/>
          </p:cNvSpPr>
          <p:nvPr/>
        </p:nvSpPr>
        <p:spPr bwMode="auto">
          <a:xfrm>
            <a:off x="395536" y="3573016"/>
            <a:ext cx="2232223" cy="432221"/>
          </a:xfrm>
          <a:prstGeom prst="hexagon">
            <a:avLst>
              <a:gd name="adj" fmla="val 60709"/>
              <a:gd name="vf" fmla="val 115470"/>
            </a:avLst>
          </a:prstGeom>
          <a:blipFill dpi="0" rotWithShape="1">
            <a:blip r:embed="rId5" cstate="print"/>
            <a:srcRect/>
            <a:stretch>
              <a:fillRect/>
            </a:stretch>
          </a:blipFill>
          <a:ln w="38100" cmpd="dbl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buNone/>
            </a:pPr>
            <a:r>
              <a:rPr lang="ru-RU" sz="2400" b="1" i="1" dirty="0" smtClean="0"/>
              <a:t>Яблоко</a:t>
            </a:r>
            <a:r>
              <a:rPr lang="ru-RU" b="1" i="1" dirty="0" smtClean="0"/>
              <a:t> </a:t>
            </a:r>
            <a:endParaRPr lang="ru-RU" b="1" i="1" dirty="0"/>
          </a:p>
        </p:txBody>
      </p:sp>
      <p:sp>
        <p:nvSpPr>
          <p:cNvPr id="15" name="AutoShape 21" descr="pero34"/>
          <p:cNvSpPr>
            <a:spLocks noChangeArrowheads="1"/>
          </p:cNvSpPr>
          <p:nvPr/>
        </p:nvSpPr>
        <p:spPr bwMode="auto">
          <a:xfrm>
            <a:off x="3059832" y="3501008"/>
            <a:ext cx="2232223" cy="432221"/>
          </a:xfrm>
          <a:prstGeom prst="hexagon">
            <a:avLst>
              <a:gd name="adj" fmla="val 60709"/>
              <a:gd name="vf" fmla="val 115470"/>
            </a:avLst>
          </a:prstGeom>
          <a:blipFill dpi="0" rotWithShape="1">
            <a:blip r:embed="rId5" cstate="print"/>
            <a:srcRect/>
            <a:stretch>
              <a:fillRect/>
            </a:stretch>
          </a:blipFill>
          <a:ln w="38100" cmpd="dbl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ru-RU" sz="2400" b="1" i="1" dirty="0" smtClean="0"/>
              <a:t>Месяц</a:t>
            </a:r>
            <a:endParaRPr lang="ru-RU" sz="2400" dirty="0"/>
          </a:p>
        </p:txBody>
      </p:sp>
      <p:sp>
        <p:nvSpPr>
          <p:cNvPr id="16" name="AutoShape 21" descr="pero34"/>
          <p:cNvSpPr>
            <a:spLocks noChangeArrowheads="1"/>
          </p:cNvSpPr>
          <p:nvPr/>
        </p:nvSpPr>
        <p:spPr bwMode="auto">
          <a:xfrm>
            <a:off x="5436096" y="4221088"/>
            <a:ext cx="2232223" cy="432221"/>
          </a:xfrm>
          <a:prstGeom prst="hexagon">
            <a:avLst>
              <a:gd name="adj" fmla="val 60709"/>
              <a:gd name="vf" fmla="val 115470"/>
            </a:avLst>
          </a:prstGeom>
          <a:blipFill dpi="0" rotWithShape="1">
            <a:blip r:embed="rId5" cstate="print"/>
            <a:srcRect/>
            <a:stretch>
              <a:fillRect/>
            </a:stretch>
          </a:blipFill>
          <a:ln w="38100" cmpd="dbl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ru-RU" sz="2400" b="1" i="1" dirty="0" smtClean="0"/>
              <a:t>Рыбка</a:t>
            </a:r>
            <a:endParaRPr lang="ru-RU" sz="2400" dirty="0"/>
          </a:p>
        </p:txBody>
      </p:sp>
      <p:sp>
        <p:nvSpPr>
          <p:cNvPr id="17" name="AutoShape 21" descr="pero34"/>
          <p:cNvSpPr>
            <a:spLocks noChangeArrowheads="1"/>
          </p:cNvSpPr>
          <p:nvPr/>
        </p:nvSpPr>
        <p:spPr bwMode="auto">
          <a:xfrm>
            <a:off x="1835696" y="5013176"/>
            <a:ext cx="2232223" cy="432221"/>
          </a:xfrm>
          <a:prstGeom prst="hexagon">
            <a:avLst>
              <a:gd name="adj" fmla="val 60709"/>
              <a:gd name="vf" fmla="val 115470"/>
            </a:avLst>
          </a:prstGeom>
          <a:blipFill dpi="0" rotWithShape="1">
            <a:blip r:embed="rId5" cstate="print"/>
            <a:srcRect/>
            <a:stretch>
              <a:fillRect/>
            </a:stretch>
          </a:blipFill>
          <a:ln w="38100" cmpd="dbl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buNone/>
            </a:pPr>
            <a:r>
              <a:rPr lang="ru-RU" sz="2400" b="1" i="1" dirty="0" smtClean="0"/>
              <a:t>Коршун</a:t>
            </a:r>
            <a:r>
              <a:rPr lang="ru-RU" b="1" i="1" dirty="0" smtClean="0"/>
              <a:t> </a:t>
            </a:r>
            <a:endParaRPr lang="ru-RU" b="1" i="1" dirty="0"/>
          </a:p>
        </p:txBody>
      </p:sp>
      <p:sp>
        <p:nvSpPr>
          <p:cNvPr id="18" name="AutoShape 21" descr="pero34"/>
          <p:cNvSpPr>
            <a:spLocks noChangeArrowheads="1"/>
          </p:cNvSpPr>
          <p:nvPr/>
        </p:nvSpPr>
        <p:spPr bwMode="auto">
          <a:xfrm>
            <a:off x="4572000" y="5661248"/>
            <a:ext cx="2232223" cy="432221"/>
          </a:xfrm>
          <a:prstGeom prst="hexagon">
            <a:avLst>
              <a:gd name="adj" fmla="val 60709"/>
              <a:gd name="vf" fmla="val 115470"/>
            </a:avLst>
          </a:prstGeom>
          <a:blipFill dpi="0" rotWithShape="1">
            <a:blip r:embed="rId5" cstate="print"/>
            <a:srcRect/>
            <a:stretch>
              <a:fillRect/>
            </a:stretch>
          </a:blipFill>
          <a:ln w="38100" cmpd="dbl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ru-RU" sz="2400" b="1" i="1" dirty="0" smtClean="0"/>
              <a:t>Кинжал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0629E-6 L -0.18507 0.6713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" y="33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4.42183E-6 L -0.06684 0.6503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" y="32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88529E-7 L -0.20868 -3.88529E-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58094E-6 L -0.5474 0.3568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4" y="178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4.84736E-6 L 0.59462 -0.1364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" y="-68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14524E-6 L -0.22431 3.14524E-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2.22942E-6 L -0.47639 -2.22942E-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8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4.6346E-6 L 0.42934 -0.22039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-11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41351E-6 L 0.13784 -0.1572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-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Monotype Corsiva" pitchFamily="66" charset="0"/>
              </a:rPr>
              <a:t>Интернет-ресурсы</a:t>
            </a:r>
            <a:endParaRPr lang="ru-RU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79512" y="1052736"/>
            <a:ext cx="8712968" cy="4857403"/>
          </a:xfrm>
        </p:spPr>
        <p:txBody>
          <a:bodyPr/>
          <a:lstStyle/>
          <a:p>
            <a:r>
              <a:rPr lang="en-US" sz="1800" dirty="0" smtClean="0"/>
              <a:t>http://images.yandex.ru/yandsearch?text=%D1%81%D0%BA%D0%B0%D0%B7%D0%BA%D0%B0%20%D0%BE%20%D0%BF%D0%BE%D0%BF%D0%B5%20%D0%B8%20%D0%B5%D0%B3%D0%BE%20%D1%80%D0%B0%D0%B1%D0%BE%D1%82%D0%BD%D0%B8%D0%BA%D0%B5%20%D0%B1%D0%B0%D0%BB%D0%B4%D0%B5&amp;pos=1&amp;rpt=simage&amp;uinfo=sw-1263-sh-699-fw-1038-fh-493-pd-1&amp;img_url=http%3A%2F%2Freligion.ng.ru%2Fimages%2F2006-09-20%2F16-1-03.jpg</a:t>
            </a:r>
            <a:r>
              <a:rPr lang="ru-RU" sz="1800" dirty="0" smtClean="0"/>
              <a:t>  - </a:t>
            </a:r>
            <a:r>
              <a:rPr lang="ru-RU" sz="1800" b="1" dirty="0" smtClean="0"/>
              <a:t>«Сказка о попе и его работнике </a:t>
            </a:r>
            <a:r>
              <a:rPr lang="ru-RU" sz="1800" b="1" dirty="0" err="1" smtClean="0"/>
              <a:t>Балде</a:t>
            </a:r>
            <a:r>
              <a:rPr lang="ru-RU" sz="1800" b="1" dirty="0" smtClean="0"/>
              <a:t>»</a:t>
            </a:r>
          </a:p>
          <a:p>
            <a:r>
              <a:rPr lang="en-US" sz="1800" dirty="0" smtClean="0"/>
              <a:t>http://images.yandex.ru/yandsearch?p=2&amp;text=%D1%81%D0%BA%D0%B0%D0%B7%D0%BA%D0%B0%20%D0%BE%20%D1%86%D0%B0%D1%80%D0%B5%20%D1%81%D0%B0%D0%BB%D1%82%D0%B0%D0%BD%D0%B5%20%D0%BA%D0%B0%D1%80%D1%82%D0%B8%D0%BD%D0%BA%D0%B8&amp;pos=80&amp;uinfo=sw-1263-sh-656-fw-1038-fh-450-pd-1&amp;rpt=simage&amp;img_url=http%3A%2F%2Fskazochnyj-domik.ru%2Fwp-content%2Fuploads%2F2012%2F12%2F71.jpg</a:t>
            </a:r>
            <a:r>
              <a:rPr lang="ru-RU" sz="1800" dirty="0" smtClean="0"/>
              <a:t>  - </a:t>
            </a:r>
            <a:r>
              <a:rPr lang="ru-RU" sz="1800" b="1" dirty="0" smtClean="0"/>
              <a:t>«Сказка и царе </a:t>
            </a:r>
            <a:r>
              <a:rPr lang="ru-RU" sz="1800" b="1" dirty="0" err="1" smtClean="0"/>
              <a:t>Салтане</a:t>
            </a:r>
            <a:r>
              <a:rPr lang="ru-RU" sz="1800" b="1" dirty="0" smtClean="0"/>
              <a:t>…»</a:t>
            </a:r>
          </a:p>
          <a:p>
            <a:r>
              <a:rPr lang="en-US" sz="1800" dirty="0" smtClean="0"/>
              <a:t>http://images.yandex.ru/yandsearch?text=%D1%81%D0%BA%D0%B0%D0%B7%D0%BA%D0%B0%20%D0%BE%20%D0%BC%D0%B5%D1%80%D1%82%D0%B2%D0%BE%D0%B9%20%D1%86%D0%B0%D1%80%D0%B5%D0%B2%D0%BD%D0%B5&amp;pos=4&amp;uinfo=sw-1263-sh-656-fw-1038-fh-450-pd-1&amp;rpt=simage&amp;img_url=http%3A%2F%2Fimg0.liveinternet.ru%2Fimages%2Fattach%2Fc%2F0%2F52%2F330%2F52330172_1260621088_8.jpg</a:t>
            </a:r>
            <a:r>
              <a:rPr lang="ru-RU" sz="1800" dirty="0" smtClean="0"/>
              <a:t>  - </a:t>
            </a:r>
            <a:r>
              <a:rPr lang="ru-RU" sz="1800" b="1" dirty="0" smtClean="0"/>
              <a:t>«Сказка о мертвой царевне»</a:t>
            </a:r>
            <a:endParaRPr lang="ru-RU" sz="1800" b="1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63BE41-C3D2-4D77-A6BF-796505127E18}" type="datetime1">
              <a:rPr lang="ru-RU" smtClean="0"/>
              <a:pPr>
                <a:defRPr/>
              </a:pPr>
              <a:t>19.12.2015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720CD3B-34A8-4020-A02A-211FFB0C8918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/>
          <a:lstStyle/>
          <a:p>
            <a:r>
              <a:rPr lang="en-US" sz="1800" dirty="0" smtClean="0"/>
              <a:t>http://images.yandex.ru/yandsearch?p=1&amp;text=%D1%81%D0%BA%D0%B0%D0%B7%D0%BA%D0%B0%20%D0%BE%20%D0%B7%D0%BE%D0%BB%D0%BE%D1%82%D0%BE%D0%BC%20%D0%BF%D0%B5%D1%82%D1%83%D1%88%D0%BA%D0%B5&amp;pos=49&amp;uinfo=sw-1263-sh-656-fw-1038-fh-450-pd-1&amp;rpt=simage&amp;img_url=http%3A%2F%2Fphoto.tvigle.ru%2Fresource%2Frf%2Fprg%2F1%2Fb%2F1b8f0babac77fec7c1175258f8c7acbc%2Fvideo%2Fd819442442fe5b94dc54c4d180c89507%2Fold.jpg</a:t>
            </a:r>
            <a:r>
              <a:rPr lang="ru-RU" sz="1800" dirty="0" smtClean="0"/>
              <a:t> – </a:t>
            </a:r>
            <a:r>
              <a:rPr lang="ru-RU" sz="1800" b="1" dirty="0" smtClean="0"/>
              <a:t>«Сказка о золотом петушке»</a:t>
            </a:r>
          </a:p>
          <a:p>
            <a:r>
              <a:rPr lang="en-US" sz="1800" dirty="0" smtClean="0"/>
              <a:t>http://images.yandex.ru/yandsearch?p=1&amp;text=%D1%81%D0%BA%D0%B0%D0%B7%D0%BA%D0%B0%20%D0%BE%20%D0%B7%D0%BE%D0%BB%D0%BE%D1%82%D0%BE%D0%BC%20%D0%BF%D0%B5%D1%82%D1%83%D1%88%D0%BA%D0%B5&amp;pos=54&amp;uinfo=sw-1263-sh-656-fw-1038-fh-450-pd-1&amp;rpt=simage&amp;img_url=http%3A%2F%2Fwww.old-land.ru%2Fkadr%2Fzp63.jpg</a:t>
            </a:r>
            <a:r>
              <a:rPr lang="ru-RU" sz="1800" dirty="0" smtClean="0"/>
              <a:t> – </a:t>
            </a:r>
            <a:r>
              <a:rPr lang="ru-RU" sz="1800" b="1" dirty="0" err="1" smtClean="0"/>
              <a:t>Шамаханская</a:t>
            </a:r>
            <a:r>
              <a:rPr lang="ru-RU" sz="1800" b="1" dirty="0" smtClean="0"/>
              <a:t> царица</a:t>
            </a:r>
          </a:p>
          <a:p>
            <a:r>
              <a:rPr lang="en-US" sz="1800" dirty="0" smtClean="0"/>
              <a:t>http://images.yandex.ru/yandsearch?p=2&amp;text=%D1%81%D0%BA%D0%B0%D0%B7%D0%BA%D0%B0%20%D0%BE%20%D0%B7%D0%BE%D0%BB%D0%BE%D1%82%D0%BE%D0%BC%20%D0%BF%D0%B5%D1%82%D1%83%D1%88%D0%BA%D0%B5&amp;pos=85&amp;uinfo=sw-1263-sh-656-fw-1038-fh-450-pd-1&amp;rpt=simage&amp;img_url=http%3A%2F%2Fwww.old-land.ru%2Fkadr%2Fzp66.jpg</a:t>
            </a:r>
            <a:r>
              <a:rPr lang="ru-RU" sz="1800" dirty="0" smtClean="0"/>
              <a:t> - </a:t>
            </a:r>
            <a:r>
              <a:rPr lang="ru-RU" sz="1800" b="1" dirty="0" smtClean="0"/>
              <a:t>Звездочет</a:t>
            </a:r>
            <a:endParaRPr lang="ru-RU" sz="1800" b="1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F2709A4-E0F5-4773-9045-C4DCA0630262}" type="datetime1">
              <a:rPr lang="ru-RU" smtClean="0"/>
              <a:pPr>
                <a:defRPr/>
              </a:pPr>
              <a:t>19.12.2015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23F59E-116F-4BE2-A748-2E546DC801E8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92696"/>
            <a:ext cx="8964488" cy="6480720"/>
          </a:xfrm>
        </p:spPr>
        <p:txBody>
          <a:bodyPr/>
          <a:lstStyle/>
          <a:p>
            <a:r>
              <a:rPr lang="en-US" sz="1800" dirty="0" smtClean="0"/>
              <a:t>http://images.yandex.ru/yandsearch?p=2&amp;text=%D1%81%D0%BA%D0%B0%D0%B7%D0%BA%D0%B0%20%D0%BE%20%D1%86%D0%B0%D1%80%D0%B5%20%D1%81%D0%B0%D0%BB%D1%82%D0%B0%D0%BD%D0%B5&amp;pos=60&amp;uinfo=sw-1263-sh-656-fw-1038-fh-450-pd1&amp;rpt=simage&amp;img_url=http%3A%2F%2Fimg0.liveinternet.ru%2Fimages%2Fattach%2Fc%2F0%2F52%2F328%2F52328300_1260619237_18.jpg</a:t>
            </a:r>
            <a:r>
              <a:rPr lang="ru-RU" sz="1800" dirty="0" smtClean="0"/>
              <a:t> – </a:t>
            </a:r>
            <a:r>
              <a:rPr lang="ru-RU" sz="1800" b="1" dirty="0" smtClean="0"/>
              <a:t>33 богатыря</a:t>
            </a:r>
          </a:p>
          <a:p>
            <a:r>
              <a:rPr lang="en-US" sz="1800" dirty="0" smtClean="0"/>
              <a:t>http://images.yandex.ru/yandsearch?text=%D1%81%D0%BA%D0%B0%D0%B7%D0%BA%D0%B0%20%D0%BE%20%D0%BC%D0%B5%D1%80%D1%82%D0%B2%D0%BE%D0%B9%20%D1%86%D0%B0%D1%80%D0%B5%D0%B2%D0%BD%D0%B5%20%D0%B8%20%D0%BE%20%D1%81%D0%B5%D0%BC%D0%B8%20%D0%B1%D0%BE%D0%B3%D0%B0%D1%82%D1%8B%D1%80%D1%8F%D1%85&amp;pos=0&amp;uinfo=sw-1263-sh-656-fw-1038-fh-450-pd-1&amp;rpt=simage&amp;img_url=http%3A%2F%2Fgorod.tomsk.ru%2Fuploads%2F41581%2F1261032069%2F41.jpg</a:t>
            </a:r>
            <a:r>
              <a:rPr lang="ru-RU" sz="1800" dirty="0" smtClean="0"/>
              <a:t> –</a:t>
            </a:r>
            <a:r>
              <a:rPr lang="ru-RU" sz="1800" b="1" dirty="0" smtClean="0"/>
              <a:t> царица</a:t>
            </a:r>
          </a:p>
          <a:p>
            <a:r>
              <a:rPr lang="en-US" sz="1800" dirty="0" smtClean="0"/>
              <a:t>http://images.yandex.ru/yandsearch?text=%D1%81%D0%BA%D0%B0%D0%B7%D0%BA%D0%B0%20%D0%BE%20%D0%BC%D0%B5%D1%80%D1%82%D0%B2%D0%BE%D0%B9%20%D1%86%D0%B0%D1%80%D0%B5%D0%B2%D0%BD%D0%B5%20%D0%B8%20%D0%BE%20%D1%81%D0%B5%D0%BC%D0%B8%20%D0%B1%D0%BE%D0%B3%D0%B0%D1%82%D1%8B%D1%80%D1%8F%D1%85&amp;pos=10&amp;uinfo=sw-1263-sh-656-fw-1038-fh-450-pd-1&amp;rpt=simage&amp;img_url=http%3A%2F%2Ftub.rutube.ru%2Fthumbs-wide%2F19%2F6a%2F196a7169a37a7c798752afe659c4df98-1.jpg</a:t>
            </a:r>
            <a:r>
              <a:rPr lang="ru-RU" sz="1800" dirty="0" smtClean="0"/>
              <a:t> –</a:t>
            </a:r>
            <a:r>
              <a:rPr lang="ru-RU" sz="1800" b="1" dirty="0" smtClean="0"/>
              <a:t>царевна</a:t>
            </a:r>
            <a:endParaRPr lang="ru-RU" sz="1800" b="1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F2709A4-E0F5-4773-9045-C4DCA0630262}" type="datetime1">
              <a:rPr lang="ru-RU" smtClean="0"/>
              <a:pPr>
                <a:defRPr/>
              </a:pPr>
              <a:t>19.12.2015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23F59E-116F-4BE2-A748-2E546DC801E8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620688"/>
            <a:ext cx="8712968" cy="5505475"/>
          </a:xfrm>
        </p:spPr>
        <p:txBody>
          <a:bodyPr/>
          <a:lstStyle/>
          <a:p>
            <a:r>
              <a:rPr lang="en-US" sz="1800" dirty="0" smtClean="0"/>
              <a:t>http://images.yandex.ru/yandsearch?p=8&amp;text=%D1%81%D0%BA%D0%B0%D0%B7%D0%BA%D0%B0%20%D0%BE%20%D0%B7%D0%BE%D0%BB%D0%BE%D1%82%D0%BE%D0%B9%20%D1%80%D1%8B%D0%B1%D0%BA%D0%B5&amp;pos=251&amp;uinfo=sw-1263-sh-656-fw-1038-fh-450-pd-1&amp;rpt=simage&amp;img_url=http%3A%2F%2Fjili-bili.ru%2Ffiles%2Flabirint%2Fbig%2F17339206labarlm1220046796.jpg</a:t>
            </a:r>
            <a:r>
              <a:rPr lang="ru-RU" sz="1800" dirty="0" smtClean="0"/>
              <a:t> – </a:t>
            </a:r>
            <a:r>
              <a:rPr lang="ru-RU" sz="1800" b="1" dirty="0" smtClean="0"/>
              <a:t>«Сказка о рыбаке и  рыбке»</a:t>
            </a:r>
          </a:p>
          <a:p>
            <a:r>
              <a:rPr lang="en-US" sz="1800" dirty="0" smtClean="0"/>
              <a:t>http://images.yandex.ru/yandsearch?text=%D0%BA%D0%BE%D1%80%D1%8B%D1%82%D0%BE&amp;pos=2&amp;uinfo=sw-1263-sh-656-fw-1038-fh-450-pd-1&amp;rpt=simage&amp;img_url=http%3A%2F%2Fimg-fotki.yandex.ru%2Fget%2F5308%2F47972672.d%2F0_687a7_fcf9acb5_XL</a:t>
            </a:r>
            <a:r>
              <a:rPr lang="ru-RU" sz="1800" dirty="0" smtClean="0"/>
              <a:t> – разбитое </a:t>
            </a:r>
            <a:r>
              <a:rPr lang="ru-RU" sz="1800" b="1" dirty="0" smtClean="0"/>
              <a:t>корыто</a:t>
            </a:r>
          </a:p>
          <a:p>
            <a:r>
              <a:rPr lang="en-US" sz="1800" dirty="0" smtClean="0"/>
              <a:t>http://images.yandex.ru/yandsearch?text=%D0%B7%D0%B5%D1%80%D0%BA%D0%B0%D0%BB%D0%BE&amp;pos=11&amp;uinfo=sw-1263-sh-656-fw-1038-fh-450-pd-1&amp;rpt=simage&amp;img_url=http%3A%2F%2Fwww.symbolsbook.ru%2Fimages%2FZ%2FMirror1.jpg</a:t>
            </a:r>
            <a:r>
              <a:rPr lang="ru-RU" sz="1800" dirty="0" smtClean="0"/>
              <a:t>– </a:t>
            </a:r>
            <a:r>
              <a:rPr lang="ru-RU" sz="1800" b="1" dirty="0" smtClean="0"/>
              <a:t>зеркало</a:t>
            </a:r>
          </a:p>
          <a:p>
            <a:r>
              <a:rPr lang="en-US" sz="1800" dirty="0" smtClean="0"/>
              <a:t>http://images.yandex.ru/yandsearch?text=%D0%B2%D0%B5%D1%80%D0%B5%D0%B2%D0%BA%D0%B0&amp;pos=0&amp;uinfo=sw-1263-sh-656-fw-1038-fh-450-pd-1&amp;rpt=simage&amp;img_url=http%3A%2F%2Fwww.mk.ru%2Fupload%2Fiblock_mk%2F475%2Fcb%2Fac%2F3d%2FDETAIL_PICTURE_662055_97426366.jpg</a:t>
            </a:r>
            <a:r>
              <a:rPr lang="ru-RU" sz="1800" dirty="0" smtClean="0"/>
              <a:t> - </a:t>
            </a:r>
            <a:r>
              <a:rPr lang="ru-RU" sz="1800" b="1" dirty="0" smtClean="0"/>
              <a:t>веревка</a:t>
            </a:r>
          </a:p>
          <a:p>
            <a:endParaRPr lang="ru-RU" sz="18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F2709A4-E0F5-4773-9045-C4DCA0630262}" type="datetime1">
              <a:rPr lang="ru-RU" smtClean="0"/>
              <a:pPr>
                <a:defRPr/>
              </a:pPr>
              <a:t>19.12.2015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23F59E-116F-4BE2-A748-2E546DC801E8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692696"/>
            <a:ext cx="8964488" cy="5433467"/>
          </a:xfrm>
        </p:spPr>
        <p:txBody>
          <a:bodyPr/>
          <a:lstStyle/>
          <a:p>
            <a:r>
              <a:rPr lang="en-US" sz="1800" dirty="0" smtClean="0"/>
              <a:t>http://images.yandex.ru/yandsearch?text=%D1%8F%D0%B1%D0%BB%D0%BE%D0%BA%D0%BE&amp;pos=1&amp;uinfo=sw-1263-sh-656-fw-1038-fh-450-pd-1&amp;rpt=simage&amp;img_url=http%3A%2F%2Fphoto.fabrikaglamura.ru%2Fphoto%2F1%2F172%2Fmoy%2F136964.jpg</a:t>
            </a:r>
            <a:r>
              <a:rPr lang="ru-RU" sz="1800" dirty="0" smtClean="0"/>
              <a:t> – </a:t>
            </a:r>
            <a:r>
              <a:rPr lang="ru-RU" sz="1800" b="1" dirty="0" smtClean="0"/>
              <a:t>яблоко</a:t>
            </a:r>
          </a:p>
          <a:p>
            <a:r>
              <a:rPr lang="en-US" sz="1800" dirty="0" smtClean="0"/>
              <a:t>http://images.yandex.ru/yandsearch?p=3&amp;text=%D1%81%D0%B2%D0%B8%D1%82%D0%BE%D0%BA&amp;pos=101&amp;uinfo=sw-1263-sh-656-fw-1038-fh-450-pd-1&amp;rpt=simage&amp;img_url=http%3A%2F%2Fcs323719.userapi.com%2Fv323719443%2Fd5a%2FADeMMsQu7mU.jpg</a:t>
            </a:r>
            <a:r>
              <a:rPr lang="ru-RU" sz="1800" dirty="0" smtClean="0"/>
              <a:t>- </a:t>
            </a:r>
            <a:r>
              <a:rPr lang="ru-RU" sz="1800" b="1" dirty="0" smtClean="0"/>
              <a:t>свиток</a:t>
            </a:r>
          </a:p>
          <a:p>
            <a:r>
              <a:rPr lang="en-US" sz="1800" dirty="0" smtClean="0"/>
              <a:t>http://images.yandex.ru/yandsearch?text=%D0%BA%D0%B8%D0%BD%D0%B6%D0%B0%D0%BB&amp;pos=10&amp;uinfo=sw-1263-sh-656-fw-1038-fh-450-pd-1&amp;rpt=simage&amp;img_url=http%3A%2F%2Fdreamworlds.ru%2Fuploads%2Fposts%2F2008-05%2Fthumbs%2F1210105172_19.jpg</a:t>
            </a:r>
            <a:r>
              <a:rPr lang="ru-RU" sz="1800" dirty="0" smtClean="0"/>
              <a:t> – </a:t>
            </a:r>
            <a:r>
              <a:rPr lang="ru-RU" sz="1800" b="1" dirty="0" smtClean="0"/>
              <a:t>кинжал</a:t>
            </a:r>
          </a:p>
          <a:p>
            <a:r>
              <a:rPr lang="en-US" sz="1800" dirty="0" smtClean="0"/>
              <a:t>http://images.yandex.ru/yandsearch?text=%D1%87%D0%B0%D1%80%D0%BE%D0%B4%D0%B5%D0%B9%20%D0%B8%D0%B7%20%D1%81%D0%BA%D0%B0%D0%B7%D0%BA%D0%B8%20%D0%BF%D1%83%D1%88%D0%BA%D0%B8%D0%BD%D0%B0%20%D0%BE%20%D1%86%D0%B0%D1%80%D0%B5%20%D1%81%D0%B0%D0%BB%D1%82%D0%B0%D0%BD%D0%B5&amp;pos=6&amp;uinfo=sw-1263-sh-699-fw-1038-fh-493-pd-1&amp;rpt=simage&amp;img_url=http%3A%2F%2Fskazochnyj-domik.ru%2Fwp-content%2Fuploads%2F2012%2F12%2F162.jpg</a:t>
            </a:r>
            <a:r>
              <a:rPr lang="ru-RU" sz="1800" dirty="0" smtClean="0"/>
              <a:t> – </a:t>
            </a:r>
            <a:r>
              <a:rPr lang="ru-RU" sz="1800" b="1" dirty="0" smtClean="0"/>
              <a:t>чародей и лебедь</a:t>
            </a:r>
            <a:endParaRPr lang="ru-RU" sz="1800" b="1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F2709A4-E0F5-4773-9045-C4DCA0630262}" type="datetime1">
              <a:rPr lang="ru-RU" smtClean="0"/>
              <a:pPr>
                <a:defRPr/>
              </a:pPr>
              <a:t>19.12.2015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23F59E-116F-4BE2-A748-2E546DC801E8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pic>
        <p:nvPicPr>
          <p:cNvPr id="6" name="Picture 6" descr="C:\Users\Admin\Desktop\для презентации\сказки пушкина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0352" y="5373216"/>
            <a:ext cx="666582" cy="91655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2160240"/>
          </a:xfrm>
        </p:spPr>
        <p:txBody>
          <a:bodyPr/>
          <a:lstStyle/>
          <a:p>
            <a:pPr eaLnBrk="1" hangingPunct="1"/>
            <a:r>
              <a:rPr lang="ru-RU" sz="4000" b="1" dirty="0" smtClean="0">
                <a:solidFill>
                  <a:schemeClr val="bg1"/>
                </a:solidFill>
                <a:latin typeface="Arial" charset="0"/>
              </a:rPr>
              <a:t/>
            </a:r>
            <a:br>
              <a:rPr lang="ru-RU" sz="4000" b="1" dirty="0" smtClean="0">
                <a:solidFill>
                  <a:schemeClr val="bg1"/>
                </a:solidFill>
                <a:latin typeface="Arial" charset="0"/>
              </a:rPr>
            </a:br>
            <a:r>
              <a:rPr lang="ru-RU" sz="3200" b="1" dirty="0" smtClean="0">
                <a:solidFill>
                  <a:schemeClr val="bg1"/>
                </a:solidFill>
                <a:latin typeface="Monotype Corsiva" pitchFamily="66" charset="0"/>
              </a:rPr>
              <a:t>Вспомните, из какой сказки слова, которыми можно закончить нашу викторину</a:t>
            </a:r>
            <a:br>
              <a:rPr lang="ru-RU" sz="3200" b="1" dirty="0" smtClean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chemeClr val="bg1"/>
                </a:solidFill>
                <a:latin typeface="Monotype Corsiva" pitchFamily="66" charset="0"/>
              </a:rPr>
              <a:t>«Сказка ложь, да в ней намёк!</a:t>
            </a:r>
            <a:br>
              <a:rPr lang="ru-RU" sz="3200" b="1" dirty="0" smtClean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chemeClr val="bg1"/>
                </a:solidFill>
                <a:latin typeface="Monotype Corsiva" pitchFamily="66" charset="0"/>
              </a:rPr>
              <a:t>    Добрым молодцам урок»?</a:t>
            </a:r>
          </a:p>
        </p:txBody>
      </p:sp>
      <p:pic>
        <p:nvPicPr>
          <p:cNvPr id="48132" name="Picture 4" descr="54357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131840" y="2636912"/>
            <a:ext cx="2871787" cy="388778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63BE41-C3D2-4D77-A6BF-796505127E18}" type="datetime1">
              <a:rPr lang="ru-RU" smtClean="0"/>
              <a:pPr>
                <a:defRPr/>
              </a:pPr>
              <a:t>19.12.2015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720CD3B-34A8-4020-A02A-211FFB0C8918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pic>
        <p:nvPicPr>
          <p:cNvPr id="21506" name="Picture 2" descr="C:\Users\Admin\Pictures\AutoCollage\для сказок пушкина_AutoCollage_8_Images.jpg"/>
          <p:cNvPicPr>
            <a:picLocks noChangeAspect="1" noChangeArrowheads="1"/>
          </p:cNvPicPr>
          <p:nvPr/>
        </p:nvPicPr>
        <p:blipFill>
          <a:blip r:embed="rId2" cstate="print">
            <a:lum bright="-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2555776" y="5805264"/>
            <a:ext cx="4536504" cy="1052736"/>
          </a:xfrm>
          <a:prstGeom prst="roundRect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80000">
                <a:schemeClr val="accent6">
                  <a:shade val="93000"/>
                  <a:satMod val="130000"/>
                </a:schemeClr>
              </a:gs>
              <a:gs pos="100000">
                <a:schemeClr val="accent6"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 extrusionH="2540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Урок –викторина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по литературе в 5 классе</a:t>
            </a:r>
            <a:endParaRPr lang="ru-RU" sz="2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EF3E3EC-838C-4A64-AA22-BC34ACD15591}" type="datetime1">
              <a:rPr lang="ru-RU"/>
              <a:pPr>
                <a:defRPr/>
              </a:pPr>
              <a:t>19.12.2015</a:t>
            </a:fld>
            <a:endParaRPr lang="ru-RU" dirty="0"/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3923928" y="764704"/>
            <a:ext cx="4536504" cy="648072"/>
          </a:xfrm>
          <a:prstGeom prst="round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 extrusionH="2540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Угадай сказку</a:t>
            </a:r>
            <a:endParaRPr lang="ru-RU" sz="2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7" name="Скругленный прямоугольник 6">
            <a:hlinkClick r:id="rId4" action="ppaction://hlinksldjump"/>
          </p:cNvPr>
          <p:cNvSpPr/>
          <p:nvPr/>
        </p:nvSpPr>
        <p:spPr>
          <a:xfrm>
            <a:off x="3923928" y="1628800"/>
            <a:ext cx="4536504" cy="648072"/>
          </a:xfrm>
          <a:prstGeom prst="round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 extrusionH="2540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Конкурс детективов </a:t>
            </a:r>
            <a:endParaRPr lang="ru-RU" sz="2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8" name="Скругленный прямоугольник 7">
            <a:hlinkClick r:id="rId5" action="ppaction://hlinksldjump"/>
          </p:cNvPr>
          <p:cNvSpPr/>
          <p:nvPr/>
        </p:nvSpPr>
        <p:spPr>
          <a:xfrm>
            <a:off x="3923928" y="2492896"/>
            <a:ext cx="4536504" cy="648072"/>
          </a:xfrm>
          <a:prstGeom prst="round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 extrusionH="2540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Умные вещи</a:t>
            </a:r>
            <a:endParaRPr lang="ru-RU" sz="2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9" name="Скругленный прямоугольник 8">
            <a:hlinkClick r:id="rId6" action="ppaction://hlinksldjump"/>
          </p:cNvPr>
          <p:cNvSpPr/>
          <p:nvPr/>
        </p:nvSpPr>
        <p:spPr>
          <a:xfrm>
            <a:off x="3923928" y="3429000"/>
            <a:ext cx="4536504" cy="648072"/>
          </a:xfrm>
          <a:prstGeom prst="round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 extrusionH="2540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Узнай сказку по словам</a:t>
            </a:r>
            <a:endParaRPr lang="ru-RU" sz="2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13" name="Скругленный прямоугольник 12">
            <a:hlinkClick r:id="rId7" action="ppaction://hlinksldjump"/>
          </p:cNvPr>
          <p:cNvSpPr/>
          <p:nvPr/>
        </p:nvSpPr>
        <p:spPr>
          <a:xfrm>
            <a:off x="323528" y="6021288"/>
            <a:ext cx="1143008" cy="357190"/>
          </a:xfrm>
          <a:prstGeom prst="roundRect">
            <a:avLst/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80000">
                <a:schemeClr val="accent6">
                  <a:shade val="93000"/>
                  <a:satMod val="130000"/>
                </a:schemeClr>
              </a:gs>
              <a:gs pos="100000">
                <a:schemeClr val="accent6">
                  <a:shade val="94000"/>
                  <a:satMod val="135000"/>
                </a:schemeClr>
              </a:gs>
            </a:gsLst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ССЫЛКИ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>
            <a:hlinkClick r:id="rId8" action="ppaction://hlinksldjump"/>
          </p:cNvPr>
          <p:cNvSpPr/>
          <p:nvPr/>
        </p:nvSpPr>
        <p:spPr>
          <a:xfrm>
            <a:off x="1763688" y="6021288"/>
            <a:ext cx="1000100" cy="357190"/>
          </a:xfrm>
          <a:prstGeom prst="roundRect">
            <a:avLst/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80000">
                <a:schemeClr val="accent6">
                  <a:shade val="93000"/>
                  <a:satMod val="130000"/>
                </a:schemeClr>
              </a:gs>
              <a:gs pos="100000">
                <a:schemeClr val="accent6">
                  <a:shade val="94000"/>
                  <a:satMod val="135000"/>
                </a:schemeClr>
              </a:gs>
            </a:gsLst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ВЫХОД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5" name="Picture 6" descr="C:\Users\Admin\Desktop\для презентации\сказки пушкина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1225200">
            <a:off x="644289" y="1608594"/>
            <a:ext cx="2460344" cy="338297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sp>
        <p:nvSpPr>
          <p:cNvPr id="12" name="Скругленный прямоугольник 11">
            <a:hlinkClick r:id="rId10" action="ppaction://hlinksldjump"/>
          </p:cNvPr>
          <p:cNvSpPr/>
          <p:nvPr/>
        </p:nvSpPr>
        <p:spPr>
          <a:xfrm>
            <a:off x="3923928" y="4221088"/>
            <a:ext cx="4536504" cy="648072"/>
          </a:xfrm>
          <a:prstGeom prst="round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 extrusionH="2540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Викторина </a:t>
            </a:r>
            <a:endParaRPr lang="ru-RU" sz="2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16" name="Скругленный прямоугольник 15">
            <a:hlinkClick r:id="rId11" action="ppaction://hlinksldjump"/>
          </p:cNvPr>
          <p:cNvSpPr/>
          <p:nvPr/>
        </p:nvSpPr>
        <p:spPr>
          <a:xfrm>
            <a:off x="3923928" y="5085184"/>
            <a:ext cx="4536504" cy="648072"/>
          </a:xfrm>
          <a:prstGeom prst="round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 extrusionH="2540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Помощник и противники</a:t>
            </a:r>
            <a:endParaRPr lang="ru-RU" sz="2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17" name="Скругленный прямоугольник 16">
            <a:hlinkClick r:id="rId12" action="ppaction://hlinksldjump"/>
          </p:cNvPr>
          <p:cNvSpPr/>
          <p:nvPr/>
        </p:nvSpPr>
        <p:spPr>
          <a:xfrm>
            <a:off x="3923928" y="5877272"/>
            <a:ext cx="4536504" cy="648072"/>
          </a:xfrm>
          <a:prstGeom prst="round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 extrusionH="2540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Сюжет сказки</a:t>
            </a:r>
            <a:endParaRPr lang="ru-RU" sz="2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63BE41-C3D2-4D77-A6BF-796505127E18}" type="datetime1">
              <a:rPr lang="ru-RU" smtClean="0"/>
              <a:pPr>
                <a:defRPr/>
              </a:pPr>
              <a:t>19.12.2015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720CD3B-34A8-4020-A02A-211FFB0C8918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4" name="Заголовок 5"/>
          <p:cNvSpPr txBox="1">
            <a:spLocks/>
          </p:cNvSpPr>
          <p:nvPr/>
        </p:nvSpPr>
        <p:spPr>
          <a:xfrm>
            <a:off x="0" y="0"/>
            <a:ext cx="9144000" cy="72008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И</a:t>
            </a: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з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 каких четырех сказок А.С.Пушкина эти строки?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908720"/>
            <a:ext cx="4680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Буду служить тебе справно,</a:t>
            </a:r>
          </a:p>
          <a:p>
            <a:r>
              <a:rPr lang="ru-RU" sz="2000" b="1" dirty="0" smtClean="0"/>
              <a:t>Усердно и очень исправно…</a:t>
            </a:r>
            <a:endParaRPr lang="ru-RU" sz="2000" b="1" dirty="0"/>
          </a:p>
        </p:txBody>
      </p:sp>
      <p:grpSp>
        <p:nvGrpSpPr>
          <p:cNvPr id="6" name="Группа 24"/>
          <p:cNvGrpSpPr/>
          <p:nvPr/>
        </p:nvGrpSpPr>
        <p:grpSpPr>
          <a:xfrm>
            <a:off x="6804248" y="764704"/>
            <a:ext cx="2483768" cy="2520280"/>
            <a:chOff x="6876256" y="764704"/>
            <a:chExt cx="2411760" cy="2237530"/>
          </a:xfrm>
        </p:grpSpPr>
        <p:pic>
          <p:nvPicPr>
            <p:cNvPr id="7" name="Picture 2" descr="C:\Users\Admin\Pictures\ПопБалда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876256" y="764704"/>
              <a:ext cx="2065412" cy="2237530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</p:pic>
        <p:sp>
          <p:nvSpPr>
            <p:cNvPr id="8" name="TextBox 7"/>
            <p:cNvSpPr txBox="1"/>
            <p:nvPr/>
          </p:nvSpPr>
          <p:spPr>
            <a:xfrm>
              <a:off x="6876256" y="2492896"/>
              <a:ext cx="24117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chemeClr val="bg1"/>
                  </a:solidFill>
                </a:rPr>
                <a:t>«Сказка о попе …»</a:t>
              </a:r>
              <a:endParaRPr lang="ru-RU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323528" y="1916832"/>
            <a:ext cx="46805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Царь с царицею </a:t>
            </a:r>
            <a:r>
              <a:rPr lang="ru-RU" sz="2000" b="1" dirty="0" err="1" smtClean="0"/>
              <a:t>простяся</a:t>
            </a:r>
            <a:r>
              <a:rPr lang="ru-RU" sz="2000" b="1" dirty="0" smtClean="0"/>
              <a:t>,</a:t>
            </a:r>
          </a:p>
          <a:p>
            <a:r>
              <a:rPr lang="ru-RU" sz="2000" b="1" dirty="0" smtClean="0"/>
              <a:t>На добра коня </a:t>
            </a:r>
            <a:r>
              <a:rPr lang="ru-RU" sz="2000" b="1" dirty="0" err="1" smtClean="0"/>
              <a:t>садяся</a:t>
            </a:r>
            <a:r>
              <a:rPr lang="ru-RU" sz="2000" b="1" dirty="0" smtClean="0"/>
              <a:t>,</a:t>
            </a:r>
          </a:p>
          <a:p>
            <a:r>
              <a:rPr lang="ru-RU" sz="2000" b="1" dirty="0" smtClean="0"/>
              <a:t>Ей наказывал себя</a:t>
            </a:r>
          </a:p>
          <a:p>
            <a:r>
              <a:rPr lang="ru-RU" sz="2000" b="1" dirty="0" smtClean="0"/>
              <a:t>Поберечь, его любя.</a:t>
            </a:r>
            <a:endParaRPr lang="ru-RU" sz="2000" b="1" dirty="0"/>
          </a:p>
        </p:txBody>
      </p:sp>
      <p:grpSp>
        <p:nvGrpSpPr>
          <p:cNvPr id="10" name="Группа 22"/>
          <p:cNvGrpSpPr/>
          <p:nvPr/>
        </p:nvGrpSpPr>
        <p:grpSpPr>
          <a:xfrm>
            <a:off x="1475656" y="836712"/>
            <a:ext cx="3020343" cy="2088232"/>
            <a:chOff x="3923928" y="2636912"/>
            <a:chExt cx="2444279" cy="1870467"/>
          </a:xfrm>
        </p:grpSpPr>
        <p:pic>
          <p:nvPicPr>
            <p:cNvPr id="11" name="Picture 3" descr="C:\Users\Admin\Pictures\о царе салтане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923928" y="2636912"/>
              <a:ext cx="2444279" cy="1845568"/>
            </a:xfrm>
            <a:prstGeom prst="rect">
              <a:avLst/>
            </a:prstGeom>
            <a:noFill/>
          </p:spPr>
        </p:pic>
        <p:sp>
          <p:nvSpPr>
            <p:cNvPr id="12" name="TextBox 11"/>
            <p:cNvSpPr txBox="1"/>
            <p:nvPr/>
          </p:nvSpPr>
          <p:spPr>
            <a:xfrm>
              <a:off x="4139952" y="3861048"/>
              <a:ext cx="19442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chemeClr val="bg1"/>
                  </a:solidFill>
                </a:rPr>
                <a:t>«Сказка о царе </a:t>
              </a:r>
              <a:r>
                <a:rPr lang="ru-RU" dirty="0" err="1" smtClean="0">
                  <a:solidFill>
                    <a:schemeClr val="bg1"/>
                  </a:solidFill>
                </a:rPr>
                <a:t>Салтане</a:t>
              </a:r>
              <a:r>
                <a:rPr lang="ru-RU" dirty="0" smtClean="0">
                  <a:solidFill>
                    <a:schemeClr val="bg1"/>
                  </a:solidFill>
                </a:rPr>
                <a:t>»</a:t>
              </a:r>
              <a:endParaRPr lang="ru-RU" dirty="0">
                <a:solidFill>
                  <a:schemeClr val="bg1"/>
                </a:solidFill>
              </a:endParaRPr>
            </a:p>
          </p:txBody>
        </p:sp>
      </p:grpSp>
      <p:pic>
        <p:nvPicPr>
          <p:cNvPr id="13" name="Picture 3" descr="File0212_"/>
          <p:cNvPicPr>
            <a:picLocks noChangeAspect="1" noChangeArrowheads="1"/>
          </p:cNvPicPr>
          <p:nvPr/>
        </p:nvPicPr>
        <p:blipFill>
          <a:blip r:embed="rId4" cstate="print">
            <a:lum bright="-6000"/>
          </a:blip>
          <a:srcRect/>
          <a:stretch>
            <a:fillRect/>
          </a:stretch>
        </p:blipFill>
        <p:spPr>
          <a:xfrm>
            <a:off x="251520" y="5367486"/>
            <a:ext cx="720080" cy="98831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4" name="Picture 6" descr="C:\Users\Admin\Desktop\для презентации\сказки пушкина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15616" y="5373216"/>
            <a:ext cx="666582" cy="91655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sp>
        <p:nvSpPr>
          <p:cNvPr id="16" name="TextBox 15"/>
          <p:cNvSpPr txBox="1"/>
          <p:nvPr/>
        </p:nvSpPr>
        <p:spPr>
          <a:xfrm>
            <a:off x="395536" y="3573016"/>
            <a:ext cx="51845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В светлой горнице кругом</a:t>
            </a:r>
          </a:p>
          <a:p>
            <a:r>
              <a:rPr lang="ru-RU" sz="2000" b="1" dirty="0" smtClean="0"/>
              <a:t>Лавки, крытые ковром,</a:t>
            </a:r>
          </a:p>
          <a:p>
            <a:r>
              <a:rPr lang="ru-RU" sz="2000" b="1" dirty="0" smtClean="0"/>
              <a:t>Под святыми стол дубовый,</a:t>
            </a:r>
          </a:p>
          <a:p>
            <a:r>
              <a:rPr lang="ru-RU" sz="2000" b="1" dirty="0" smtClean="0"/>
              <a:t>Печь с лежанкой изразцовой…</a:t>
            </a:r>
            <a:endParaRPr lang="ru-RU" sz="2000" b="1" dirty="0"/>
          </a:p>
        </p:txBody>
      </p:sp>
      <p:grpSp>
        <p:nvGrpSpPr>
          <p:cNvPr id="17" name="Группа 26"/>
          <p:cNvGrpSpPr/>
          <p:nvPr/>
        </p:nvGrpSpPr>
        <p:grpSpPr>
          <a:xfrm>
            <a:off x="3563888" y="2852936"/>
            <a:ext cx="3203848" cy="2088232"/>
            <a:chOff x="6588224" y="3140968"/>
            <a:chExt cx="2411760" cy="1654443"/>
          </a:xfrm>
        </p:grpSpPr>
        <p:pic>
          <p:nvPicPr>
            <p:cNvPr id="18" name="Picture 4" descr="C:\Users\Admin\Pictures\о мертвой царевне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588224" y="3140968"/>
              <a:ext cx="2186947" cy="1640210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</p:pic>
        <p:sp>
          <p:nvSpPr>
            <p:cNvPr id="19" name="TextBox 18"/>
            <p:cNvSpPr txBox="1"/>
            <p:nvPr/>
          </p:nvSpPr>
          <p:spPr>
            <a:xfrm>
              <a:off x="6588224" y="4149080"/>
              <a:ext cx="24117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chemeClr val="bg1"/>
                  </a:solidFill>
                </a:rPr>
                <a:t>«Сказка о мертвой  царевне»</a:t>
              </a:r>
              <a:endParaRPr lang="ru-RU" dirty="0">
                <a:solidFill>
                  <a:schemeClr val="bg1"/>
                </a:solidFill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2195736" y="4941168"/>
            <a:ext cx="55801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Чтоб концы своих владений</a:t>
            </a:r>
          </a:p>
          <a:p>
            <a:r>
              <a:rPr lang="ru-RU" sz="2000" b="1" dirty="0" smtClean="0"/>
              <a:t>Охранять от нападений,</a:t>
            </a:r>
          </a:p>
          <a:p>
            <a:r>
              <a:rPr lang="ru-RU" sz="2000" b="1" dirty="0" smtClean="0"/>
              <a:t>Должен был он содержать</a:t>
            </a:r>
          </a:p>
          <a:p>
            <a:r>
              <a:rPr lang="ru-RU" sz="2000" b="1" dirty="0" smtClean="0"/>
              <a:t>Многочисленную рать. </a:t>
            </a:r>
            <a:endParaRPr lang="ru-RU" sz="2000" b="1" dirty="0"/>
          </a:p>
        </p:txBody>
      </p:sp>
      <p:grpSp>
        <p:nvGrpSpPr>
          <p:cNvPr id="21" name="Группа 28"/>
          <p:cNvGrpSpPr/>
          <p:nvPr/>
        </p:nvGrpSpPr>
        <p:grpSpPr>
          <a:xfrm>
            <a:off x="6191672" y="3861048"/>
            <a:ext cx="2952328" cy="1872208"/>
            <a:chOff x="5940152" y="5013176"/>
            <a:chExt cx="2376264" cy="1656452"/>
          </a:xfrm>
        </p:grpSpPr>
        <p:pic>
          <p:nvPicPr>
            <p:cNvPr id="22" name="Picture 5" descr="C:\Users\Admin\Pictures\о золотом петушке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940152" y="5013176"/>
              <a:ext cx="2208907" cy="165645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</p:pic>
        <p:sp>
          <p:nvSpPr>
            <p:cNvPr id="23" name="TextBox 22"/>
            <p:cNvSpPr txBox="1"/>
            <p:nvPr/>
          </p:nvSpPr>
          <p:spPr>
            <a:xfrm>
              <a:off x="5940152" y="6021288"/>
              <a:ext cx="23762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chemeClr val="bg1"/>
                  </a:solidFill>
                </a:rPr>
                <a:t>«Сказка о золотом петушке»</a:t>
              </a:r>
              <a:endParaRPr lang="ru-RU" dirty="0">
                <a:solidFill>
                  <a:schemeClr val="bg1"/>
                </a:solidFill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0" y="630932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</a:rPr>
              <a:t>Для получения задания щелкните мышкой по фону, для получения ответа нажмите на портрет.</a:t>
            </a:r>
            <a:endParaRPr lang="ru-RU" sz="1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9" grpId="0"/>
      <p:bldP spid="9" grpId="1"/>
      <p:bldP spid="16" grpId="0"/>
      <p:bldP spid="16" grpId="1"/>
      <p:bldP spid="20" grpId="0"/>
      <p:bldP spid="2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63BE41-C3D2-4D77-A6BF-796505127E18}" type="datetime1">
              <a:rPr lang="ru-RU" smtClean="0"/>
              <a:pPr>
                <a:defRPr/>
              </a:pPr>
              <a:t>19.12.2015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720CD3B-34A8-4020-A02A-211FFB0C8918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4" name="Заголовок 5"/>
          <p:cNvSpPr txBox="1">
            <a:spLocks/>
          </p:cNvSpPr>
          <p:nvPr/>
        </p:nvSpPr>
        <p:spPr>
          <a:xfrm>
            <a:off x="0" y="0"/>
            <a:ext cx="9289032" cy="69269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Найдите героев сказок А.С.Пушкина  по приметам: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908720"/>
            <a:ext cx="5400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 дорогой собольей душегрейке,</a:t>
            </a:r>
          </a:p>
          <a:p>
            <a:r>
              <a:rPr lang="ru-RU" sz="2400" b="1" dirty="0" smtClean="0"/>
              <a:t>Парчовая на маковке кичка,</a:t>
            </a:r>
          </a:p>
          <a:p>
            <a:r>
              <a:rPr lang="ru-RU" sz="2400" b="1" dirty="0" smtClean="0"/>
              <a:t>Жемчуга </a:t>
            </a:r>
            <a:r>
              <a:rPr lang="ru-RU" sz="2400" b="1" dirty="0" err="1" smtClean="0"/>
              <a:t>огрузили</a:t>
            </a:r>
            <a:r>
              <a:rPr lang="ru-RU" sz="2400" b="1" dirty="0" smtClean="0"/>
              <a:t> шею,</a:t>
            </a:r>
          </a:p>
          <a:p>
            <a:r>
              <a:rPr lang="ru-RU" sz="2400" b="1" dirty="0" smtClean="0"/>
              <a:t>На руках золотые перстни,</a:t>
            </a:r>
          </a:p>
          <a:p>
            <a:r>
              <a:rPr lang="ru-RU" sz="2400" b="1" dirty="0" smtClean="0"/>
              <a:t>На ногах красивые сапожки.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2636912"/>
            <a:ext cx="540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Уж и впрямь была царица, высока, стройна, бела,</a:t>
            </a:r>
          </a:p>
          <a:p>
            <a:r>
              <a:rPr lang="ru-RU" sz="2400" b="1" dirty="0" smtClean="0"/>
              <a:t>И умом, и всем взяла.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95536" y="3501008"/>
            <a:ext cx="540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Белолица, черноброва,</a:t>
            </a:r>
          </a:p>
          <a:p>
            <a:r>
              <a:rPr lang="ru-RU" sz="2400" b="1" dirty="0" smtClean="0"/>
              <a:t>Нрава кроткого такого…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67544" y="3501008"/>
            <a:ext cx="5400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… и царица, вся сияя, как заря,</a:t>
            </a:r>
          </a:p>
          <a:p>
            <a:r>
              <a:rPr lang="ru-RU" sz="2400" b="1" dirty="0" smtClean="0"/>
              <a:t>Тихо встретила царя.</a:t>
            </a:r>
          </a:p>
          <a:p>
            <a:r>
              <a:rPr lang="ru-RU" sz="2400" b="1" dirty="0" smtClean="0"/>
              <a:t>Как пред солнцем птица ночи,</a:t>
            </a:r>
          </a:p>
          <a:p>
            <a:r>
              <a:rPr lang="ru-RU" sz="2400" b="1" dirty="0" smtClean="0"/>
              <a:t>Царь умолк, глядя ей в очи.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67544" y="2204864"/>
            <a:ext cx="5400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Вдруг в толпе увидел он</a:t>
            </a:r>
          </a:p>
          <a:p>
            <a:r>
              <a:rPr lang="ru-RU" sz="2400" b="1" dirty="0" smtClean="0"/>
              <a:t>В </a:t>
            </a:r>
            <a:r>
              <a:rPr lang="ru-RU" sz="2400" b="1" dirty="0" err="1" smtClean="0"/>
              <a:t>сарачинской</a:t>
            </a:r>
            <a:r>
              <a:rPr lang="ru-RU" sz="2400" b="1" dirty="0" smtClean="0"/>
              <a:t> шапке белой</a:t>
            </a:r>
          </a:p>
          <a:p>
            <a:r>
              <a:rPr lang="ru-RU" sz="2400" b="1" dirty="0" smtClean="0"/>
              <a:t>Весь, как лебедь, поседелый,</a:t>
            </a:r>
          </a:p>
          <a:p>
            <a:r>
              <a:rPr lang="ru-RU" sz="2400" b="1" dirty="0" smtClean="0"/>
              <a:t>Старый друг его скопец..</a:t>
            </a:r>
            <a:endParaRPr lang="ru-RU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39552" y="1916832"/>
            <a:ext cx="5400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 чешуе златой горя,</a:t>
            </a:r>
          </a:p>
          <a:p>
            <a:r>
              <a:rPr lang="ru-RU" sz="2400" b="1" dirty="0" smtClean="0"/>
              <a:t>Все красавцы молодые,</a:t>
            </a:r>
          </a:p>
          <a:p>
            <a:r>
              <a:rPr lang="ru-RU" sz="2400" b="1" dirty="0" smtClean="0"/>
              <a:t>Великаны удалые,</a:t>
            </a:r>
          </a:p>
          <a:p>
            <a:r>
              <a:rPr lang="ru-RU" sz="2400" b="1" dirty="0" smtClean="0"/>
              <a:t>Все равны, как на подбор…</a:t>
            </a:r>
            <a:endParaRPr lang="ru-RU" sz="2400" b="1" dirty="0"/>
          </a:p>
        </p:txBody>
      </p:sp>
      <p:grpSp>
        <p:nvGrpSpPr>
          <p:cNvPr id="17" name="Группа 16"/>
          <p:cNvGrpSpPr/>
          <p:nvPr/>
        </p:nvGrpSpPr>
        <p:grpSpPr>
          <a:xfrm>
            <a:off x="6372200" y="908720"/>
            <a:ext cx="2503061" cy="1872208"/>
            <a:chOff x="1479208" y="2636912"/>
            <a:chExt cx="2503061" cy="1872208"/>
          </a:xfrm>
        </p:grpSpPr>
        <p:pic>
          <p:nvPicPr>
            <p:cNvPr id="18" name="Picture 6" descr="C:\Users\Admin\Pictures\старуха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79208" y="2636912"/>
              <a:ext cx="2503061" cy="1872208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</p:pic>
        <p:sp>
          <p:nvSpPr>
            <p:cNvPr id="19" name="TextBox 18"/>
            <p:cNvSpPr txBox="1"/>
            <p:nvPr/>
          </p:nvSpPr>
          <p:spPr>
            <a:xfrm>
              <a:off x="2339752" y="4077072"/>
              <a:ext cx="14401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chemeClr val="bg1"/>
                  </a:solidFill>
                </a:rPr>
                <a:t>Старуха</a:t>
              </a:r>
              <a:r>
                <a:rPr lang="ru-RU" dirty="0" smtClean="0"/>
                <a:t> </a:t>
              </a:r>
              <a:endParaRPr lang="ru-RU" dirty="0"/>
            </a:p>
          </p:txBody>
        </p:sp>
      </p:grpSp>
      <p:pic>
        <p:nvPicPr>
          <p:cNvPr id="20" name="Picture 3" descr="File0212_"/>
          <p:cNvPicPr>
            <a:picLocks noChangeAspect="1" noChangeArrowheads="1"/>
          </p:cNvPicPr>
          <p:nvPr/>
        </p:nvPicPr>
        <p:blipFill>
          <a:blip r:embed="rId3" cstate="print">
            <a:lum bright="-6000"/>
          </a:blip>
          <a:srcRect/>
          <a:stretch>
            <a:fillRect/>
          </a:stretch>
        </p:blipFill>
        <p:spPr>
          <a:xfrm>
            <a:off x="251520" y="5367486"/>
            <a:ext cx="720080" cy="98831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1" name="Picture 6" descr="C:\Users\Admin\Desktop\для презентации\сказки пушкина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5373216"/>
            <a:ext cx="666582" cy="91655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grpSp>
        <p:nvGrpSpPr>
          <p:cNvPr id="26" name="Группа 25"/>
          <p:cNvGrpSpPr/>
          <p:nvPr/>
        </p:nvGrpSpPr>
        <p:grpSpPr>
          <a:xfrm>
            <a:off x="6012160" y="1628800"/>
            <a:ext cx="2808312" cy="1895872"/>
            <a:chOff x="395536" y="908720"/>
            <a:chExt cx="1855755" cy="1391816"/>
          </a:xfrm>
        </p:grpSpPr>
        <p:pic>
          <p:nvPicPr>
            <p:cNvPr id="27" name="Picture 2" descr="C:\Users\Admin\Pictures\33 богатыря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95536" y="908720"/>
              <a:ext cx="1855755" cy="139181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</p:pic>
        <p:sp>
          <p:nvSpPr>
            <p:cNvPr id="28" name="TextBox 27"/>
            <p:cNvSpPr txBox="1"/>
            <p:nvPr/>
          </p:nvSpPr>
          <p:spPr>
            <a:xfrm>
              <a:off x="539552" y="1916832"/>
              <a:ext cx="15841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chemeClr val="bg1"/>
                  </a:solidFill>
                </a:rPr>
                <a:t>33 богатыря</a:t>
              </a:r>
              <a:endParaRPr lang="ru-RU" dirty="0">
                <a:solidFill>
                  <a:schemeClr val="bg1"/>
                </a:solidFill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0" y="6381328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</a:rPr>
              <a:t>Для получения задания щелкните мышкой по фону, для получения ответа нажмите на портрет.</a:t>
            </a:r>
            <a:endParaRPr lang="ru-RU" sz="1600" b="1" dirty="0">
              <a:solidFill>
                <a:schemeClr val="bg1"/>
              </a:solidFill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5508104" y="2132856"/>
            <a:ext cx="2880320" cy="2016224"/>
            <a:chOff x="5340084" y="1143000"/>
            <a:chExt cx="2279915" cy="1719228"/>
          </a:xfrm>
        </p:grpSpPr>
        <p:pic>
          <p:nvPicPr>
            <p:cNvPr id="24" name="Picture 4" descr="C:\Users\Admin\Pictures\мачеха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340084" y="1143000"/>
              <a:ext cx="2279915" cy="170993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</p:pic>
        <p:sp>
          <p:nvSpPr>
            <p:cNvPr id="25" name="TextBox 24"/>
            <p:cNvSpPr txBox="1"/>
            <p:nvPr/>
          </p:nvSpPr>
          <p:spPr>
            <a:xfrm>
              <a:off x="5364088" y="2492896"/>
              <a:ext cx="22322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chemeClr val="bg1"/>
                  </a:solidFill>
                </a:rPr>
                <a:t>Царица-мачеха</a:t>
              </a:r>
              <a:endParaRPr lang="ru-RU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5868144" y="2852936"/>
            <a:ext cx="2987824" cy="1953508"/>
            <a:chOff x="2843808" y="980728"/>
            <a:chExt cx="2376264" cy="1593468"/>
          </a:xfrm>
        </p:grpSpPr>
        <p:pic>
          <p:nvPicPr>
            <p:cNvPr id="30" name="Picture 3" descr="C:\Users\Admin\Pictures\звездочет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843808" y="980728"/>
              <a:ext cx="2094734" cy="1582688"/>
            </a:xfrm>
            <a:prstGeom prst="rect">
              <a:avLst/>
            </a:prstGeom>
            <a:noFill/>
          </p:spPr>
        </p:pic>
        <p:sp>
          <p:nvSpPr>
            <p:cNvPr id="31" name="TextBox 30"/>
            <p:cNvSpPr txBox="1"/>
            <p:nvPr/>
          </p:nvSpPr>
          <p:spPr>
            <a:xfrm>
              <a:off x="3563888" y="2204864"/>
              <a:ext cx="16561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chemeClr val="bg1"/>
                  </a:solidFill>
                </a:rPr>
                <a:t>Звездочет</a:t>
              </a:r>
              <a:r>
                <a:rPr lang="ru-RU" dirty="0" smtClean="0"/>
                <a:t> </a:t>
              </a:r>
              <a:endParaRPr lang="ru-RU" dirty="0"/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6296022" y="3789040"/>
            <a:ext cx="2847978" cy="1642492"/>
            <a:chOff x="5508104" y="3501008"/>
            <a:chExt cx="2847978" cy="1642492"/>
          </a:xfrm>
        </p:grpSpPr>
        <p:pic>
          <p:nvPicPr>
            <p:cNvPr id="33" name="Picture 5" descr="C:\Users\Admin\Pictures\мертвая царевна.jp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5580112" y="3501008"/>
              <a:ext cx="2775970" cy="164249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</p:pic>
        <p:sp>
          <p:nvSpPr>
            <p:cNvPr id="34" name="TextBox 33"/>
            <p:cNvSpPr txBox="1"/>
            <p:nvPr/>
          </p:nvSpPr>
          <p:spPr>
            <a:xfrm>
              <a:off x="5508104" y="4725144"/>
              <a:ext cx="1800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chemeClr val="bg1"/>
                  </a:solidFill>
                </a:rPr>
                <a:t>Царевна</a:t>
              </a:r>
              <a:r>
                <a:rPr lang="ru-RU" dirty="0" smtClean="0"/>
                <a:t> </a:t>
              </a:r>
              <a:endParaRPr lang="ru-RU" dirty="0"/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6300192" y="4221088"/>
            <a:ext cx="2664296" cy="1944216"/>
            <a:chOff x="2915816" y="4437112"/>
            <a:chExt cx="2232248" cy="1726451"/>
          </a:xfrm>
        </p:grpSpPr>
        <p:pic>
          <p:nvPicPr>
            <p:cNvPr id="36" name="Picture 7" descr="C:\Users\Admin\Pictures\шамаханская царица.jp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2915816" y="4437112"/>
              <a:ext cx="2190039" cy="1654696"/>
            </a:xfrm>
            <a:prstGeom prst="rect">
              <a:avLst/>
            </a:prstGeom>
            <a:noFill/>
          </p:spPr>
        </p:pic>
        <p:sp>
          <p:nvSpPr>
            <p:cNvPr id="37" name="TextBox 36"/>
            <p:cNvSpPr txBox="1"/>
            <p:nvPr/>
          </p:nvSpPr>
          <p:spPr>
            <a:xfrm>
              <a:off x="2987824" y="5517232"/>
              <a:ext cx="21602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err="1" smtClean="0">
                  <a:solidFill>
                    <a:schemeClr val="bg1"/>
                  </a:solidFill>
                </a:rPr>
                <a:t>Шамаханская</a:t>
              </a:r>
              <a:r>
                <a:rPr lang="ru-RU" dirty="0" smtClean="0">
                  <a:solidFill>
                    <a:schemeClr val="bg1"/>
                  </a:solidFill>
                </a:rPr>
                <a:t> царица</a:t>
              </a:r>
              <a:endParaRPr lang="ru-RU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3" presetClass="exit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" presetClass="exit" presetSubtype="4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3" presetClass="exit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500"/>
                            </p:stCondLst>
                            <p:childTnLst>
                              <p:par>
                                <p:cTn id="84" presetID="3" presetClass="exit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500"/>
                            </p:stCondLst>
                            <p:childTnLst>
                              <p:par>
                                <p:cTn id="98" presetID="3" presetClass="exit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9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xit" presetSubtype="4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1" presetID="3" presetClass="exit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"/>
                            </p:stCondLst>
                            <p:childTnLst>
                              <p:par>
                                <p:cTn id="120" presetID="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500"/>
                            </p:stCondLst>
                            <p:childTnLst>
                              <p:par>
                                <p:cTn id="125" presetID="3" presetClass="exit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63BE41-C3D2-4D77-A6BF-796505127E18}" type="datetime1">
              <a:rPr lang="ru-RU" smtClean="0"/>
              <a:pPr>
                <a:defRPr/>
              </a:pPr>
              <a:t>19.12.2015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720CD3B-34A8-4020-A02A-211FFB0C8918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pic>
        <p:nvPicPr>
          <p:cNvPr id="20482" name="Picture 2" descr="C:\Users\Admin\Pictures\верев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692696"/>
            <a:ext cx="2276734" cy="1181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5" name="Picture 5" descr="C:\Users\Admin\Pictures\корыт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836712"/>
            <a:ext cx="2032000" cy="152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0" name="Группа 19"/>
          <p:cNvGrpSpPr/>
          <p:nvPr/>
        </p:nvGrpSpPr>
        <p:grpSpPr>
          <a:xfrm>
            <a:off x="0" y="2420888"/>
            <a:ext cx="4209895" cy="1872208"/>
            <a:chOff x="0" y="2420888"/>
            <a:chExt cx="4209895" cy="1872208"/>
          </a:xfrm>
        </p:grpSpPr>
        <p:pic>
          <p:nvPicPr>
            <p:cNvPr id="20484" name="Picture 4" descr="C:\Users\Admin\Pictures\кинжал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195736" y="2780928"/>
              <a:ext cx="2014159" cy="151216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20486" name="Picture 6" descr="C:\Users\Admin\Pictures\свиток1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2420888"/>
              <a:ext cx="2088232" cy="133544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grpSp>
        <p:nvGrpSpPr>
          <p:cNvPr id="19" name="Группа 18"/>
          <p:cNvGrpSpPr/>
          <p:nvPr/>
        </p:nvGrpSpPr>
        <p:grpSpPr>
          <a:xfrm>
            <a:off x="323528" y="3933056"/>
            <a:ext cx="3556992" cy="2376265"/>
            <a:chOff x="323528" y="3933056"/>
            <a:chExt cx="3556992" cy="2376265"/>
          </a:xfrm>
        </p:grpSpPr>
        <p:pic>
          <p:nvPicPr>
            <p:cNvPr id="20483" name="Picture 3" descr="C:\Users\Admin\Pictures\зеркало1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23528" y="3933056"/>
              <a:ext cx="1552203" cy="184450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20487" name="Picture 7" descr="C:\Users\Admin\Pictures\яблоко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149322" y="4581129"/>
              <a:ext cx="1731198" cy="172819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1" name="Заголовок 5"/>
          <p:cNvSpPr txBox="1">
            <a:spLocks/>
          </p:cNvSpPr>
          <p:nvPr/>
        </p:nvSpPr>
        <p:spPr>
          <a:xfrm>
            <a:off x="1691680" y="0"/>
            <a:ext cx="5976664" cy="57606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Из каких сказок эти вещи?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13" name="Picture 6" descr="C:\Users\Admin\Desktop\для презентации\сказки пушкина.jp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43608" y="620688"/>
            <a:ext cx="666582" cy="91655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sp>
        <p:nvSpPr>
          <p:cNvPr id="14" name="TextBox 13"/>
          <p:cNvSpPr txBox="1"/>
          <p:nvPr/>
        </p:nvSpPr>
        <p:spPr>
          <a:xfrm>
            <a:off x="0" y="645333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Для получения ответа нажмите на предмет.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" name="Скругленный прямоугольник 14">
            <a:hlinkClick r:id="rId10" action="ppaction://hlinksldjump"/>
          </p:cNvPr>
          <p:cNvSpPr/>
          <p:nvPr/>
        </p:nvSpPr>
        <p:spPr>
          <a:xfrm>
            <a:off x="4355976" y="1916832"/>
            <a:ext cx="4536504" cy="864096"/>
          </a:xfrm>
          <a:prstGeom prst="roundRect">
            <a:avLst/>
          </a:prstGeom>
          <a:blipFill>
            <a:blip r:embed="rId11" cstate="print"/>
            <a:tile tx="0" ty="0" sx="100000" sy="100000" flip="none" algn="tl"/>
          </a:blip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 extrusionH="2540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«Сказка о рыбаке и рыбке»</a:t>
            </a:r>
            <a:endParaRPr lang="ru-RU" sz="2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16" name="Скругленный прямоугольник 15">
            <a:hlinkClick r:id="rId10" action="ppaction://hlinksldjump"/>
          </p:cNvPr>
          <p:cNvSpPr/>
          <p:nvPr/>
        </p:nvSpPr>
        <p:spPr>
          <a:xfrm>
            <a:off x="4355976" y="2996952"/>
            <a:ext cx="4536504" cy="864096"/>
          </a:xfrm>
          <a:prstGeom prst="roundRect">
            <a:avLst/>
          </a:prstGeom>
          <a:blipFill>
            <a:blip r:embed="rId11" cstate="print"/>
            <a:tile tx="0" ty="0" sx="100000" sy="100000" flip="none" algn="tl"/>
          </a:blip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 extrusionH="2540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«Сказка о попе и его работнике </a:t>
            </a:r>
            <a:r>
              <a:rPr lang="ru-RU" sz="2800" b="1" dirty="0" err="1" smtClean="0">
                <a:solidFill>
                  <a:srgbClr val="C00000"/>
                </a:solidFill>
                <a:latin typeface="Monotype Corsiva" pitchFamily="66" charset="0"/>
              </a:rPr>
              <a:t>Балде</a:t>
            </a: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»</a:t>
            </a:r>
            <a:endParaRPr lang="ru-RU" sz="2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17" name="Скругленный прямоугольник 16">
            <a:hlinkClick r:id="rId10" action="ppaction://hlinksldjump"/>
          </p:cNvPr>
          <p:cNvSpPr/>
          <p:nvPr/>
        </p:nvSpPr>
        <p:spPr>
          <a:xfrm>
            <a:off x="4355976" y="4077072"/>
            <a:ext cx="4536504" cy="864096"/>
          </a:xfrm>
          <a:prstGeom prst="roundRect">
            <a:avLst/>
          </a:prstGeom>
          <a:blipFill>
            <a:blip r:embed="rId11" cstate="print"/>
            <a:tile tx="0" ty="0" sx="100000" sy="100000" flip="none" algn="tl"/>
          </a:blip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 extrusionH="2540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«Сказка о мертвой царевне»</a:t>
            </a:r>
            <a:endParaRPr lang="ru-RU" sz="2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18" name="Скругленный прямоугольник 17">
            <a:hlinkClick r:id="rId10" action="ppaction://hlinksldjump"/>
          </p:cNvPr>
          <p:cNvSpPr/>
          <p:nvPr/>
        </p:nvSpPr>
        <p:spPr>
          <a:xfrm>
            <a:off x="4355976" y="5085184"/>
            <a:ext cx="4536504" cy="864096"/>
          </a:xfrm>
          <a:prstGeom prst="roundRect">
            <a:avLst/>
          </a:prstGeom>
          <a:blipFill>
            <a:blip r:embed="rId11" cstate="print"/>
            <a:tile tx="0" ty="0" sx="100000" sy="100000" flip="none" algn="tl"/>
          </a:blip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 extrusionH="2540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«Сказка о золотом петушке»</a:t>
            </a:r>
            <a:endParaRPr lang="ru-RU" sz="2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04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7E74C"/>
                                      </p:to>
                                    </p:animClr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5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04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7E74C"/>
                                      </p:to>
                                    </p:animClr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7E74C"/>
                                      </p:to>
                                    </p:animClr>
                                    <p:set>
                                      <p:cBhvr>
                                        <p:cTn id="4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7E74C"/>
                                      </p:to>
                                    </p:animClr>
                                    <p:set>
                                      <p:cBhvr>
                                        <p:cTn id="5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 Box 5"/>
          <p:cNvSpPr txBox="1">
            <a:spLocks noChangeArrowheads="1"/>
          </p:cNvSpPr>
          <p:nvPr/>
        </p:nvSpPr>
        <p:spPr bwMode="auto">
          <a:xfrm>
            <a:off x="1066800" y="152400"/>
            <a:ext cx="1841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3200">
              <a:solidFill>
                <a:srgbClr val="0000FF"/>
              </a:solidFill>
            </a:endParaRPr>
          </a:p>
        </p:txBody>
      </p:sp>
      <p:sp>
        <p:nvSpPr>
          <p:cNvPr id="8196" name="Rectangle 6"/>
          <p:cNvSpPr>
            <a:spLocks noChangeArrowheads="1"/>
          </p:cNvSpPr>
          <p:nvPr/>
        </p:nvSpPr>
        <p:spPr bwMode="auto">
          <a:xfrm>
            <a:off x="2339752" y="0"/>
            <a:ext cx="44999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latin typeface="Monotype Corsiva" pitchFamily="66" charset="0"/>
              </a:rPr>
              <a:t>Узнай  сказку по  </a:t>
            </a:r>
            <a:r>
              <a:rPr lang="ru-RU" sz="3600" dirty="0" smtClean="0">
                <a:solidFill>
                  <a:schemeClr val="bg1"/>
                </a:solidFill>
                <a:latin typeface="Monotype Corsiva" pitchFamily="66" charset="0"/>
              </a:rPr>
              <a:t>словам</a:t>
            </a:r>
            <a:endParaRPr lang="ru-RU" sz="3600" i="1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6" name="Picture 6" descr="C:\Users\Admin\Desktop\для презентации\сказки пушкина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5517232"/>
            <a:ext cx="666582" cy="91655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pic>
        <p:nvPicPr>
          <p:cNvPr id="12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836712"/>
            <a:ext cx="19050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5" cstate="print"/>
          <a:srcRect t="17638" b="3360"/>
          <a:stretch>
            <a:fillRect/>
          </a:stretch>
        </p:blipFill>
        <p:spPr bwMode="auto">
          <a:xfrm>
            <a:off x="179513" y="908720"/>
            <a:ext cx="1728192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95737" y="3429001"/>
            <a:ext cx="1728192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2924944"/>
            <a:ext cx="1833562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Скругленный прямоугольник 15"/>
          <p:cNvSpPr/>
          <p:nvPr/>
        </p:nvSpPr>
        <p:spPr>
          <a:xfrm>
            <a:off x="4139952" y="1484784"/>
            <a:ext cx="4536504" cy="864096"/>
          </a:xfrm>
          <a:prstGeom prst="roundRect">
            <a:avLst/>
          </a:prstGeom>
          <a:blipFill>
            <a:blip r:embed="rId8" cstate="print"/>
            <a:tile tx="0" ty="0" sx="100000" sy="100000" flip="none" algn="tl"/>
          </a:blip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 extrusionH="2540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Терем, солнышко, месяц, ветер, свадьба</a:t>
            </a:r>
          </a:p>
          <a:p>
            <a:pPr algn="ctr"/>
            <a:endParaRPr lang="ru-RU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139952" y="2708920"/>
            <a:ext cx="4536504" cy="864096"/>
          </a:xfrm>
          <a:prstGeom prst="roundRect">
            <a:avLst/>
          </a:prstGeom>
          <a:blipFill>
            <a:blip r:embed="rId8" cstate="print"/>
            <a:tile tx="0" ty="0" sx="100000" sy="100000" flip="none" algn="tl"/>
          </a:blip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 extrusionH="2540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marL="514350" indent="-514350"/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Откуп, дурачина, изба, терем, царица,  корыто</a:t>
            </a:r>
          </a:p>
          <a:p>
            <a:pPr algn="ctr"/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139952" y="3861048"/>
            <a:ext cx="4536504" cy="864096"/>
          </a:xfrm>
          <a:prstGeom prst="roundRect">
            <a:avLst/>
          </a:prstGeom>
          <a:blipFill>
            <a:blip r:embed="rId8" cstate="print"/>
            <a:tile tx="0" ty="0" sx="100000" sy="100000" flip="none" algn="tl"/>
          </a:blip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 extrusionH="2540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marL="514350" indent="-514350"/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Базар, жадность, оброк, море,  веревка</a:t>
            </a:r>
          </a:p>
          <a:p>
            <a:pPr algn="ctr"/>
            <a:endParaRPr lang="ru-RU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139952" y="5013176"/>
            <a:ext cx="4536504" cy="864096"/>
          </a:xfrm>
          <a:prstGeom prst="roundRect">
            <a:avLst/>
          </a:prstGeom>
          <a:blipFill>
            <a:blip r:embed="rId8" cstate="print"/>
            <a:tile tx="0" ty="0" sx="100000" sy="100000" flip="none" algn="tl"/>
          </a:blip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 extrusionH="2540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marL="514350" indent="-514350"/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Рать, воевода, шатер, петушок,   звездочет</a:t>
            </a:r>
          </a:p>
          <a:p>
            <a:pPr algn="ctr"/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0" y="645333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Для получения ответа нажмите на слова сказки.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63BE41-C3D2-4D77-A6BF-796505127E18}" type="datetime1">
              <a:rPr lang="ru-RU" smtClean="0"/>
              <a:pPr>
                <a:defRPr/>
              </a:pPr>
              <a:t>19.12.2015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720CD3B-34A8-4020-A02A-211FFB0C8918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43808" y="2852936"/>
            <a:ext cx="571504" cy="50006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419872" y="2852936"/>
            <a:ext cx="571504" cy="50006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300192" y="2852936"/>
            <a:ext cx="571504" cy="50006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Й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724128" y="2852936"/>
            <a:ext cx="571504" cy="50006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Е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148064" y="2852936"/>
            <a:ext cx="571504" cy="50006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572000" y="2852936"/>
            <a:ext cx="571504" cy="50006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95936" y="2852936"/>
            <a:ext cx="571504" cy="50006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843808" y="2852936"/>
            <a:ext cx="571504" cy="50006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3" descr="File0212_"/>
          <p:cNvPicPr>
            <a:picLocks noChangeAspect="1" noChangeArrowheads="1"/>
          </p:cNvPicPr>
          <p:nvPr/>
        </p:nvPicPr>
        <p:blipFill>
          <a:blip r:embed="rId2" cstate="print">
            <a:lum bright="-6000"/>
          </a:blip>
          <a:srcRect/>
          <a:stretch>
            <a:fillRect/>
          </a:stretch>
        </p:blipFill>
        <p:spPr>
          <a:xfrm>
            <a:off x="179512" y="620688"/>
            <a:ext cx="720080" cy="98831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3" name="Picture 6" descr="C:\Users\Admin\Desktop\для презентации\сказки пушкина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620688"/>
            <a:ext cx="666582" cy="91655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sp>
        <p:nvSpPr>
          <p:cNvPr id="14" name="TextBox 13"/>
          <p:cNvSpPr txBox="1"/>
          <p:nvPr/>
        </p:nvSpPr>
        <p:spPr>
          <a:xfrm>
            <a:off x="0" y="645333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Для получения подсказки нажмите на портрет А.С.Пушкина.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1520" y="4653136"/>
            <a:ext cx="8658225" cy="170973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296345" y="4800774"/>
            <a:ext cx="414338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Е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533258" y="5300836"/>
            <a:ext cx="414337" cy="414338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Д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725095" y="4800774"/>
            <a:ext cx="414338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0000"/>
                </a:solidFill>
                <a:latin typeface="Bookman Old Style" pitchFamily="18" charset="0"/>
              </a:rPr>
              <a:t>Г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017070" y="4800774"/>
            <a:ext cx="412750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0000"/>
                </a:solidFill>
                <a:latin typeface="Bookman Old Style" pitchFamily="18" charset="0"/>
              </a:rPr>
              <a:t>Н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5448995" y="4800774"/>
            <a:ext cx="414338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Ш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6171308" y="4800774"/>
            <a:ext cx="414337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Щ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885683" y="4800774"/>
            <a:ext cx="414337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З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7609583" y="4800774"/>
            <a:ext cx="414337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Х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577208" y="4800774"/>
            <a:ext cx="412750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К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1856483" y="4800774"/>
            <a:ext cx="414337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У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1137345" y="4800774"/>
            <a:ext cx="412750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Ц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416620" y="4800774"/>
            <a:ext cx="414338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Й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8328720" y="4800774"/>
            <a:ext cx="414338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Ъ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4372670" y="5300836"/>
            <a:ext cx="414338" cy="412750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Р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5093395" y="5300836"/>
            <a:ext cx="414338" cy="412750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О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5812533" y="5300836"/>
            <a:ext cx="414337" cy="412750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Л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7252395" y="5300836"/>
            <a:ext cx="414338" cy="412750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Ж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7973120" y="5300836"/>
            <a:ext cx="414338" cy="412750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Э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3653533" y="5300836"/>
            <a:ext cx="412750" cy="412750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П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2932808" y="5300836"/>
            <a:ext cx="414337" cy="412750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А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2213670" y="5300836"/>
            <a:ext cx="412750" cy="412750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В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1492945" y="5300836"/>
            <a:ext cx="414338" cy="412750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Ы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772220" y="5300836"/>
            <a:ext cx="414338" cy="412750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Ф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1137345" y="5800899"/>
            <a:ext cx="412750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Я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1856483" y="5800899"/>
            <a:ext cx="414337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Ч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2577208" y="5800899"/>
            <a:ext cx="412750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С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4017070" y="5800899"/>
            <a:ext cx="412750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И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3296345" y="5800899"/>
            <a:ext cx="414338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М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6885683" y="5800899"/>
            <a:ext cx="414337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Ю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72895" y="5800899"/>
            <a:ext cx="414338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Б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5448995" y="5800899"/>
            <a:ext cx="414338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Ь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4729858" y="5800899"/>
            <a:ext cx="414337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Т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7668344" y="5805264"/>
            <a:ext cx="414337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Ё</a:t>
            </a: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3419872" y="2852936"/>
            <a:ext cx="571504" cy="50006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3995936" y="2852936"/>
            <a:ext cx="571504" cy="50006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4572000" y="2852936"/>
            <a:ext cx="571504" cy="50006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5148064" y="2852936"/>
            <a:ext cx="571504" cy="50006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5724128" y="2852936"/>
            <a:ext cx="571504" cy="50006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300192" y="2852936"/>
            <a:ext cx="571504" cy="50006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C:\Users\Admin\Desktop\для сказок пушкина\чародей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620688"/>
            <a:ext cx="2897758" cy="2187970"/>
          </a:xfrm>
          <a:prstGeom prst="rect">
            <a:avLst/>
          </a:prstGeom>
          <a:noFill/>
        </p:spPr>
      </p:pic>
      <p:sp>
        <p:nvSpPr>
          <p:cNvPr id="57" name="Блок-схема: перфолента 56"/>
          <p:cNvSpPr/>
          <p:nvPr/>
        </p:nvSpPr>
        <p:spPr>
          <a:xfrm>
            <a:off x="1763688" y="1124744"/>
            <a:ext cx="4320480" cy="1368152"/>
          </a:xfrm>
          <a:prstGeom prst="flowChartPunchedTap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Кто напал на царевну Лебедь?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58" name="Скругленный прямоугольник 57">
            <a:hlinkClick r:id="rId6" action="ppaction://hlinksldjump"/>
          </p:cNvPr>
          <p:cNvSpPr/>
          <p:nvPr/>
        </p:nvSpPr>
        <p:spPr>
          <a:xfrm>
            <a:off x="4139952" y="3645024"/>
            <a:ext cx="4536504" cy="576064"/>
          </a:xfrm>
          <a:prstGeom prst="roundRect">
            <a:avLst/>
          </a:prstGeom>
          <a:blipFill>
            <a:blip r:embed="rId7" cstate="print"/>
            <a:tile tx="0" ty="0" sx="100000" sy="100000" flip="none" algn="tl"/>
          </a:blip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 extrusionH="2540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Продолжить задание</a:t>
            </a:r>
            <a:endParaRPr lang="ru-RU" sz="2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7E74C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>
                      <p:stCondLst>
                        <p:cond delay="0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>
                      <p:stCondLst>
                        <p:cond delay="0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8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1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2" grpId="0" animBg="1"/>
      <p:bldP spid="33" grpId="0" animBg="1"/>
      <p:bldP spid="34" grpId="0" animBg="1"/>
      <p:bldP spid="35" grpId="0" animBg="1"/>
      <p:bldP spid="37" grpId="0" animBg="1"/>
      <p:bldP spid="38" grpId="0" animBg="1"/>
      <p:bldP spid="39" grpId="0" animBg="1"/>
      <p:bldP spid="40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63BE41-C3D2-4D77-A6BF-796505127E18}" type="datetime1">
              <a:rPr lang="ru-RU" smtClean="0"/>
              <a:pPr>
                <a:defRPr/>
              </a:pPr>
              <a:t>19.12.2015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720CD3B-34A8-4020-A02A-211FFB0C8918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43808" y="2852936"/>
            <a:ext cx="571504" cy="50006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419872" y="2852936"/>
            <a:ext cx="571504" cy="50006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300192" y="2852936"/>
            <a:ext cx="571504" cy="50006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724128" y="2852936"/>
            <a:ext cx="571504" cy="50006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148064" y="2852936"/>
            <a:ext cx="571504" cy="50006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572000" y="2852936"/>
            <a:ext cx="571504" cy="50006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95936" y="2852936"/>
            <a:ext cx="571504" cy="50006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843808" y="2852936"/>
            <a:ext cx="571504" cy="50006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3" descr="File0212_"/>
          <p:cNvPicPr>
            <a:picLocks noChangeAspect="1" noChangeArrowheads="1"/>
          </p:cNvPicPr>
          <p:nvPr/>
        </p:nvPicPr>
        <p:blipFill>
          <a:blip r:embed="rId2" cstate="print">
            <a:lum bright="-6000"/>
          </a:blip>
          <a:srcRect/>
          <a:stretch>
            <a:fillRect/>
          </a:stretch>
        </p:blipFill>
        <p:spPr>
          <a:xfrm>
            <a:off x="179512" y="620688"/>
            <a:ext cx="720080" cy="98831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3" name="Picture 6" descr="C:\Users\Admin\Desktop\для презентации\сказки пушкина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620688"/>
            <a:ext cx="666582" cy="91655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sp>
        <p:nvSpPr>
          <p:cNvPr id="14" name="TextBox 13"/>
          <p:cNvSpPr txBox="1"/>
          <p:nvPr/>
        </p:nvSpPr>
        <p:spPr>
          <a:xfrm>
            <a:off x="0" y="645333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Для получения ответа нажмите на портрет А.С.Пушкина.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1520" y="4653136"/>
            <a:ext cx="8658225" cy="170973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296345" y="4800774"/>
            <a:ext cx="414338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Е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533258" y="5300836"/>
            <a:ext cx="414337" cy="414338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Д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725095" y="4800774"/>
            <a:ext cx="414338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0000"/>
                </a:solidFill>
                <a:latin typeface="Bookman Old Style" pitchFamily="18" charset="0"/>
              </a:rPr>
              <a:t>Г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017070" y="4800774"/>
            <a:ext cx="412750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0000"/>
                </a:solidFill>
                <a:latin typeface="Bookman Old Style" pitchFamily="18" charset="0"/>
              </a:rPr>
              <a:t>Н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5448995" y="4800774"/>
            <a:ext cx="414338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Ш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6171308" y="4800774"/>
            <a:ext cx="414337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Щ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885683" y="4800774"/>
            <a:ext cx="414337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З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7609583" y="4800774"/>
            <a:ext cx="414337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Х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577208" y="4800774"/>
            <a:ext cx="412750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К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1856483" y="4800774"/>
            <a:ext cx="414337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У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1137345" y="4800774"/>
            <a:ext cx="412750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Ц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416620" y="4800774"/>
            <a:ext cx="414338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Й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8328720" y="4800774"/>
            <a:ext cx="414338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Ъ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4372670" y="5300836"/>
            <a:ext cx="414338" cy="412750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Р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5093395" y="5300836"/>
            <a:ext cx="414338" cy="412750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О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5812533" y="5300836"/>
            <a:ext cx="414337" cy="412750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Л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7252395" y="5300836"/>
            <a:ext cx="414338" cy="412750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Ж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7973120" y="5300836"/>
            <a:ext cx="414338" cy="412750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Э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3653533" y="5300836"/>
            <a:ext cx="412750" cy="412750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П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2932808" y="5300836"/>
            <a:ext cx="414337" cy="412750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А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2213670" y="5300836"/>
            <a:ext cx="412750" cy="412750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В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1492945" y="5300836"/>
            <a:ext cx="414338" cy="412750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Ы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772220" y="5300836"/>
            <a:ext cx="414338" cy="412750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Ф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1137345" y="5800899"/>
            <a:ext cx="412750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Я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1856483" y="5800899"/>
            <a:ext cx="414337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Ч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2577208" y="5800899"/>
            <a:ext cx="412750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С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4017070" y="5800899"/>
            <a:ext cx="412750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И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3296345" y="5800899"/>
            <a:ext cx="414338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М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6885683" y="5800899"/>
            <a:ext cx="414337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Ю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72895" y="5800899"/>
            <a:ext cx="414338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Б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5448995" y="5800899"/>
            <a:ext cx="414338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Ь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4729858" y="5800899"/>
            <a:ext cx="414337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Т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7668344" y="5805264"/>
            <a:ext cx="414337" cy="414337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</a:rPr>
              <a:t>Ё</a:t>
            </a: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3419872" y="2852936"/>
            <a:ext cx="571504" cy="50006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3995936" y="2852936"/>
            <a:ext cx="571504" cy="50006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4572000" y="2852936"/>
            <a:ext cx="571504" cy="50006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5724128" y="2852936"/>
            <a:ext cx="571504" cy="50006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5148064" y="2852936"/>
            <a:ext cx="571504" cy="50006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300192" y="2852936"/>
            <a:ext cx="571504" cy="50006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Блок-схема: перфолента 55"/>
          <p:cNvSpPr/>
          <p:nvPr/>
        </p:nvSpPr>
        <p:spPr>
          <a:xfrm>
            <a:off x="1763688" y="1124744"/>
            <a:ext cx="6984776" cy="1368152"/>
          </a:xfrm>
          <a:prstGeom prst="flowChartPunchedTap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Как звали пса, который сторожил терем семи богатырей?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57" name="Picture 4" descr="соколко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251520" y="1916832"/>
            <a:ext cx="1793732" cy="2664296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sp>
        <p:nvSpPr>
          <p:cNvPr id="58" name="Скругленный прямоугольник 57">
            <a:hlinkClick r:id="rId6" action="ppaction://hlinksldjump"/>
          </p:cNvPr>
          <p:cNvSpPr/>
          <p:nvPr/>
        </p:nvSpPr>
        <p:spPr>
          <a:xfrm>
            <a:off x="4139952" y="3645024"/>
            <a:ext cx="4536504" cy="576064"/>
          </a:xfrm>
          <a:prstGeom prst="roundRect">
            <a:avLst/>
          </a:prstGeom>
          <a:blipFill>
            <a:blip r:embed="rId7" cstate="print"/>
            <a:tile tx="0" ty="0" sx="100000" sy="100000" flip="none" algn="tl"/>
          </a:blip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 extrusionH="254000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Продолжить задание</a:t>
            </a:r>
            <a:endParaRPr lang="ru-RU" sz="2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7E74C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2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1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</p:bldLst>
  </p:timing>
</p:sld>
</file>

<file path=ppt/theme/theme1.xml><?xml version="1.0" encoding="utf-8"?>
<a:theme xmlns:a="http://schemas.openxmlformats.org/drawingml/2006/main" name="Литература 1">
  <a:themeElements>
    <a:clrScheme name="Другая 34">
      <a:dk1>
        <a:srgbClr val="8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Литература 1</Template>
  <TotalTime>6371</TotalTime>
  <Words>786</Words>
  <Application>Microsoft Office PowerPoint</Application>
  <PresentationFormat>Экран (4:3)</PresentationFormat>
  <Paragraphs>276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Литература 1</vt:lpstr>
      <vt:lpstr>В мире сказок А.С.Пушкина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Интернет-ресурсы</vt:lpstr>
      <vt:lpstr>Слайд 14</vt:lpstr>
      <vt:lpstr>Слайд 15</vt:lpstr>
      <vt:lpstr>Слайд 16</vt:lpstr>
      <vt:lpstr>Слайд 17</vt:lpstr>
      <vt:lpstr> Вспомните, из какой сказки слова, которыми можно закончить нашу викторину «Сказка ложь, да в ней намёк!     Добрым молодцам урок»?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мире сказок А.С.Пушкина</dc:title>
  <dc:creator>Admin</dc:creator>
  <dc:description>http://aida.ucoz.ru</dc:description>
  <cp:lastModifiedBy>1</cp:lastModifiedBy>
  <cp:revision>27</cp:revision>
  <dcterms:created xsi:type="dcterms:W3CDTF">2013-03-30T05:52:48Z</dcterms:created>
  <dcterms:modified xsi:type="dcterms:W3CDTF">2015-12-19T11:20:43Z</dcterms:modified>
  <cp:category>шаблоны к Powerpoint</cp:category>
</cp:coreProperties>
</file>